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942C87"/>
    <a:srgbClr val="B9B9B9"/>
    <a:srgbClr val="FFC6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7" d="100"/>
          <a:sy n="107" d="100"/>
        </p:scale>
        <p:origin x="138"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5DD2966-D349-4430-A65C-E93DC40FDC99}" type="datetimeFigureOut">
              <a:rPr lang="en-GB" smtClean="0"/>
              <a:t>11/11/2024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4C1B0E-7750-4C3F-A07A-E696EB3DC3D7}" type="slidenum">
              <a:rPr lang="en-GB" smtClean="0"/>
              <a:t>‹#›</a:t>
            </a:fld>
            <a:endParaRPr lang="en-GB"/>
          </a:p>
        </p:txBody>
      </p:sp>
    </p:spTree>
    <p:extLst>
      <p:ext uri="{BB962C8B-B14F-4D97-AF65-F5344CB8AC3E}">
        <p14:creationId xmlns:p14="http://schemas.microsoft.com/office/powerpoint/2010/main" val="979033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5DD2966-D349-4430-A65C-E93DC40FDC99}" type="datetimeFigureOut">
              <a:rPr lang="en-GB" smtClean="0"/>
              <a:t>11/11/2024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4C1B0E-7750-4C3F-A07A-E696EB3DC3D7}" type="slidenum">
              <a:rPr lang="en-GB" smtClean="0"/>
              <a:t>‹#›</a:t>
            </a:fld>
            <a:endParaRPr lang="en-GB"/>
          </a:p>
        </p:txBody>
      </p:sp>
    </p:spTree>
    <p:extLst>
      <p:ext uri="{BB962C8B-B14F-4D97-AF65-F5344CB8AC3E}">
        <p14:creationId xmlns:p14="http://schemas.microsoft.com/office/powerpoint/2010/main" val="3297688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5DD2966-D349-4430-A65C-E93DC40FDC99}" type="datetimeFigureOut">
              <a:rPr lang="en-GB" smtClean="0"/>
              <a:t>11/11/2024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4C1B0E-7750-4C3F-A07A-E696EB3DC3D7}" type="slidenum">
              <a:rPr lang="en-GB" smtClean="0"/>
              <a:t>‹#›</a:t>
            </a:fld>
            <a:endParaRPr lang="en-GB"/>
          </a:p>
        </p:txBody>
      </p:sp>
    </p:spTree>
    <p:extLst>
      <p:ext uri="{BB962C8B-B14F-4D97-AF65-F5344CB8AC3E}">
        <p14:creationId xmlns:p14="http://schemas.microsoft.com/office/powerpoint/2010/main" val="4101110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5DD2966-D349-4430-A65C-E93DC40FDC99}" type="datetimeFigureOut">
              <a:rPr lang="en-GB" smtClean="0"/>
              <a:t>11/11/2024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4C1B0E-7750-4C3F-A07A-E696EB3DC3D7}" type="slidenum">
              <a:rPr lang="en-GB" smtClean="0"/>
              <a:t>‹#›</a:t>
            </a:fld>
            <a:endParaRPr lang="en-GB"/>
          </a:p>
        </p:txBody>
      </p:sp>
    </p:spTree>
    <p:extLst>
      <p:ext uri="{BB962C8B-B14F-4D97-AF65-F5344CB8AC3E}">
        <p14:creationId xmlns:p14="http://schemas.microsoft.com/office/powerpoint/2010/main" val="3634072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5DD2966-D349-4430-A65C-E93DC40FDC99}" type="datetimeFigureOut">
              <a:rPr lang="en-GB" smtClean="0"/>
              <a:t>11/11/2024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4C1B0E-7750-4C3F-A07A-E696EB3DC3D7}" type="slidenum">
              <a:rPr lang="en-GB" smtClean="0"/>
              <a:t>‹#›</a:t>
            </a:fld>
            <a:endParaRPr lang="en-GB"/>
          </a:p>
        </p:txBody>
      </p:sp>
    </p:spTree>
    <p:extLst>
      <p:ext uri="{BB962C8B-B14F-4D97-AF65-F5344CB8AC3E}">
        <p14:creationId xmlns:p14="http://schemas.microsoft.com/office/powerpoint/2010/main" val="2851113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5DD2966-D349-4430-A65C-E93DC40FDC99}" type="datetimeFigureOut">
              <a:rPr lang="en-GB" smtClean="0"/>
              <a:t>11/11/2024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4C1B0E-7750-4C3F-A07A-E696EB3DC3D7}" type="slidenum">
              <a:rPr lang="en-GB" smtClean="0"/>
              <a:t>‹#›</a:t>
            </a:fld>
            <a:endParaRPr lang="en-GB"/>
          </a:p>
        </p:txBody>
      </p:sp>
    </p:spTree>
    <p:extLst>
      <p:ext uri="{BB962C8B-B14F-4D97-AF65-F5344CB8AC3E}">
        <p14:creationId xmlns:p14="http://schemas.microsoft.com/office/powerpoint/2010/main" val="2263616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5DD2966-D349-4430-A65C-E93DC40FDC99}" type="datetimeFigureOut">
              <a:rPr lang="en-GB" smtClean="0"/>
              <a:t>11/11/2024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C4C1B0E-7750-4C3F-A07A-E696EB3DC3D7}" type="slidenum">
              <a:rPr lang="en-GB" smtClean="0"/>
              <a:t>‹#›</a:t>
            </a:fld>
            <a:endParaRPr lang="en-GB"/>
          </a:p>
        </p:txBody>
      </p:sp>
    </p:spTree>
    <p:extLst>
      <p:ext uri="{BB962C8B-B14F-4D97-AF65-F5344CB8AC3E}">
        <p14:creationId xmlns:p14="http://schemas.microsoft.com/office/powerpoint/2010/main" val="2292054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5DD2966-D349-4430-A65C-E93DC40FDC99}" type="datetimeFigureOut">
              <a:rPr lang="en-GB" smtClean="0"/>
              <a:t>11/11/2024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C4C1B0E-7750-4C3F-A07A-E696EB3DC3D7}" type="slidenum">
              <a:rPr lang="en-GB" smtClean="0"/>
              <a:t>‹#›</a:t>
            </a:fld>
            <a:endParaRPr lang="en-GB"/>
          </a:p>
        </p:txBody>
      </p:sp>
    </p:spTree>
    <p:extLst>
      <p:ext uri="{BB962C8B-B14F-4D97-AF65-F5344CB8AC3E}">
        <p14:creationId xmlns:p14="http://schemas.microsoft.com/office/powerpoint/2010/main" val="2823879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DD2966-D349-4430-A65C-E93DC40FDC99}" type="datetimeFigureOut">
              <a:rPr lang="en-GB" smtClean="0"/>
              <a:t>11/11/2024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C4C1B0E-7750-4C3F-A07A-E696EB3DC3D7}" type="slidenum">
              <a:rPr lang="en-GB" smtClean="0"/>
              <a:t>‹#›</a:t>
            </a:fld>
            <a:endParaRPr lang="en-GB"/>
          </a:p>
        </p:txBody>
      </p:sp>
    </p:spTree>
    <p:extLst>
      <p:ext uri="{BB962C8B-B14F-4D97-AF65-F5344CB8AC3E}">
        <p14:creationId xmlns:p14="http://schemas.microsoft.com/office/powerpoint/2010/main" val="3778966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5DD2966-D349-4430-A65C-E93DC40FDC99}" type="datetimeFigureOut">
              <a:rPr lang="en-GB" smtClean="0"/>
              <a:t>11/11/2024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4C1B0E-7750-4C3F-A07A-E696EB3DC3D7}" type="slidenum">
              <a:rPr lang="en-GB" smtClean="0"/>
              <a:t>‹#›</a:t>
            </a:fld>
            <a:endParaRPr lang="en-GB"/>
          </a:p>
        </p:txBody>
      </p:sp>
    </p:spTree>
    <p:extLst>
      <p:ext uri="{BB962C8B-B14F-4D97-AF65-F5344CB8AC3E}">
        <p14:creationId xmlns:p14="http://schemas.microsoft.com/office/powerpoint/2010/main" val="433487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5DD2966-D349-4430-A65C-E93DC40FDC99}" type="datetimeFigureOut">
              <a:rPr lang="en-GB" smtClean="0"/>
              <a:t>11/11/2024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4C1B0E-7750-4C3F-A07A-E696EB3DC3D7}" type="slidenum">
              <a:rPr lang="en-GB" smtClean="0"/>
              <a:t>‹#›</a:t>
            </a:fld>
            <a:endParaRPr lang="en-GB"/>
          </a:p>
        </p:txBody>
      </p:sp>
    </p:spTree>
    <p:extLst>
      <p:ext uri="{BB962C8B-B14F-4D97-AF65-F5344CB8AC3E}">
        <p14:creationId xmlns:p14="http://schemas.microsoft.com/office/powerpoint/2010/main" val="4180805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DD2966-D349-4430-A65C-E93DC40FDC99}" type="datetimeFigureOut">
              <a:rPr lang="en-GB" smtClean="0"/>
              <a:t>11/11/2024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4C1B0E-7750-4C3F-A07A-E696EB3DC3D7}" type="slidenum">
              <a:rPr lang="en-GB" smtClean="0"/>
              <a:t>‹#›</a:t>
            </a:fld>
            <a:endParaRPr lang="en-GB"/>
          </a:p>
        </p:txBody>
      </p:sp>
    </p:spTree>
    <p:extLst>
      <p:ext uri="{BB962C8B-B14F-4D97-AF65-F5344CB8AC3E}">
        <p14:creationId xmlns:p14="http://schemas.microsoft.com/office/powerpoint/2010/main" val="40896125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www.royalacademy.org.uk/exhibition/young-artists-summer-show-2023"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royalacademy.org.uk/exhibition/young-artists-summer-show-2023" TargetMode="External"/><Relationship Id="rId1" Type="http://schemas.openxmlformats.org/officeDocument/2006/relationships/slideLayout" Target="../slideLayouts/slideLayout2.xml"/><Relationship Id="rId5" Type="http://schemas.openxmlformats.org/officeDocument/2006/relationships/hyperlink" Target="https://www.lpoty.co.uk/" TargetMode="Externa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www.royalacademy.org.uk/exhibition/young-artists-summer-show-2023" TargetMode="Externa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 name="Group 53">
            <a:extLst>
              <a:ext uri="{FF2B5EF4-FFF2-40B4-BE49-F238E27FC236}">
                <a16:creationId xmlns:a16="http://schemas.microsoft.com/office/drawing/2014/main" id="{33AF4C98-03E4-4C61-B03F-2AC3C539C49A}"/>
              </a:ext>
            </a:extLst>
          </p:cNvPr>
          <p:cNvGrpSpPr/>
          <p:nvPr/>
        </p:nvGrpSpPr>
        <p:grpSpPr>
          <a:xfrm>
            <a:off x="0" y="-36105"/>
            <a:ext cx="12023712" cy="6894105"/>
            <a:chOff x="-2826" y="-64979"/>
            <a:chExt cx="12023712" cy="6894105"/>
          </a:xfrm>
        </p:grpSpPr>
        <p:grpSp>
          <p:nvGrpSpPr>
            <p:cNvPr id="55" name="Group 54">
              <a:extLst>
                <a:ext uri="{FF2B5EF4-FFF2-40B4-BE49-F238E27FC236}">
                  <a16:creationId xmlns:a16="http://schemas.microsoft.com/office/drawing/2014/main" id="{BFF6A9CF-CE3A-415F-AF49-9D938415125C}"/>
                </a:ext>
              </a:extLst>
            </p:cNvPr>
            <p:cNvGrpSpPr/>
            <p:nvPr/>
          </p:nvGrpSpPr>
          <p:grpSpPr>
            <a:xfrm>
              <a:off x="-2826" y="0"/>
              <a:ext cx="12023712" cy="6829126"/>
              <a:chOff x="-18610" y="-464267"/>
              <a:chExt cx="11864732" cy="7950878"/>
            </a:xfrm>
          </p:grpSpPr>
          <p:sp>
            <p:nvSpPr>
              <p:cNvPr id="58" name="Rounded Rectangle 5">
                <a:extLst>
                  <a:ext uri="{FF2B5EF4-FFF2-40B4-BE49-F238E27FC236}">
                    <a16:creationId xmlns:a16="http://schemas.microsoft.com/office/drawing/2014/main" id="{3B4201CD-257C-49E1-9214-9284D7B5ED4C}"/>
                  </a:ext>
                </a:extLst>
              </p:cNvPr>
              <p:cNvSpPr/>
              <p:nvPr/>
            </p:nvSpPr>
            <p:spPr>
              <a:xfrm>
                <a:off x="2319898" y="229667"/>
                <a:ext cx="2941162" cy="340519"/>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AMBITION</a:t>
                </a:r>
              </a:p>
            </p:txBody>
          </p:sp>
          <p:sp>
            <p:nvSpPr>
              <p:cNvPr id="59" name="Rounded Rectangle 6">
                <a:extLst>
                  <a:ext uri="{FF2B5EF4-FFF2-40B4-BE49-F238E27FC236}">
                    <a16:creationId xmlns:a16="http://schemas.microsoft.com/office/drawing/2014/main" id="{BDD918BA-C600-497B-925F-E859EDD03569}"/>
                  </a:ext>
                </a:extLst>
              </p:cNvPr>
              <p:cNvSpPr/>
              <p:nvPr/>
            </p:nvSpPr>
            <p:spPr>
              <a:xfrm>
                <a:off x="9071542" y="553953"/>
                <a:ext cx="2774580" cy="39645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OPPORTUNITY AND FAITH</a:t>
                </a:r>
              </a:p>
            </p:txBody>
          </p:sp>
          <p:sp>
            <p:nvSpPr>
              <p:cNvPr id="60" name="Rounded Rectangle 7">
                <a:extLst>
                  <a:ext uri="{FF2B5EF4-FFF2-40B4-BE49-F238E27FC236}">
                    <a16:creationId xmlns:a16="http://schemas.microsoft.com/office/drawing/2014/main" id="{84CFED86-69B6-48E1-B03E-8F4B37C06DA0}"/>
                  </a:ext>
                </a:extLst>
              </p:cNvPr>
              <p:cNvSpPr/>
              <p:nvPr/>
            </p:nvSpPr>
            <p:spPr>
              <a:xfrm>
                <a:off x="2319898" y="695552"/>
                <a:ext cx="1626648" cy="34051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LEARNING</a:t>
                </a:r>
              </a:p>
            </p:txBody>
          </p:sp>
          <p:sp>
            <p:nvSpPr>
              <p:cNvPr id="61" name="TextBox 60">
                <a:extLst>
                  <a:ext uri="{FF2B5EF4-FFF2-40B4-BE49-F238E27FC236}">
                    <a16:creationId xmlns:a16="http://schemas.microsoft.com/office/drawing/2014/main" id="{19F85048-655A-438C-BE50-5D59F4A048EA}"/>
                  </a:ext>
                </a:extLst>
              </p:cNvPr>
              <p:cNvSpPr txBox="1"/>
              <p:nvPr/>
            </p:nvSpPr>
            <p:spPr>
              <a:xfrm rot="16200000">
                <a:off x="-3809383" y="3326506"/>
                <a:ext cx="7950878" cy="369332"/>
              </a:xfrm>
              <a:prstGeom prst="rect">
                <a:avLst/>
              </a:prstGeom>
              <a:solidFill>
                <a:srgbClr val="942C87"/>
              </a:solidFill>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GB" b="1" dirty="0">
                    <a:solidFill>
                      <a:schemeClr val="bg1"/>
                    </a:solidFill>
                    <a:latin typeface="Arial" panose="020B0604020202020204" pitchFamily="34" charset="0"/>
                    <a:cs typeface="Arial" panose="020B0604020202020204" pitchFamily="34" charset="0"/>
                  </a:rPr>
                  <a:t>SUBJECT- ART</a:t>
                </a:r>
              </a:p>
            </p:txBody>
          </p:sp>
          <p:sp>
            <p:nvSpPr>
              <p:cNvPr id="62" name="Rounded Rectangle 12">
                <a:extLst>
                  <a:ext uri="{FF2B5EF4-FFF2-40B4-BE49-F238E27FC236}">
                    <a16:creationId xmlns:a16="http://schemas.microsoft.com/office/drawing/2014/main" id="{B079170C-6382-40B7-8753-8CBB0A135770}"/>
                  </a:ext>
                </a:extLst>
              </p:cNvPr>
              <p:cNvSpPr/>
              <p:nvPr/>
            </p:nvSpPr>
            <p:spPr>
              <a:xfrm>
                <a:off x="4361326" y="695552"/>
                <a:ext cx="1626648" cy="34051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ASSESSMENT</a:t>
                </a:r>
              </a:p>
            </p:txBody>
          </p:sp>
          <p:sp>
            <p:nvSpPr>
              <p:cNvPr id="63" name="Rounded Rectangle 13">
                <a:extLst>
                  <a:ext uri="{FF2B5EF4-FFF2-40B4-BE49-F238E27FC236}">
                    <a16:creationId xmlns:a16="http://schemas.microsoft.com/office/drawing/2014/main" id="{89D46C2B-C085-4B5F-9CE2-44BAC5E1E4C1}"/>
                  </a:ext>
                </a:extLst>
              </p:cNvPr>
              <p:cNvSpPr/>
              <p:nvPr/>
            </p:nvSpPr>
            <p:spPr>
              <a:xfrm>
                <a:off x="6316606" y="576371"/>
                <a:ext cx="2485299" cy="57888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HOW CAN I SUPPORT </a:t>
                </a:r>
              </a:p>
              <a:p>
                <a:pPr algn="ctr"/>
                <a:r>
                  <a:rPr lang="en-GB" sz="1400" b="1" dirty="0">
                    <a:solidFill>
                      <a:srgbClr val="942C87"/>
                    </a:solidFill>
                    <a:latin typeface="Arial" panose="020B0604020202020204" pitchFamily="34" charset="0"/>
                    <a:cs typeface="Arial" panose="020B0604020202020204" pitchFamily="34" charset="0"/>
                  </a:rPr>
                  <a:t>AT HOME</a:t>
                </a:r>
              </a:p>
            </p:txBody>
          </p:sp>
          <p:sp>
            <p:nvSpPr>
              <p:cNvPr id="64" name="Rounded Rectangle 19">
                <a:extLst>
                  <a:ext uri="{FF2B5EF4-FFF2-40B4-BE49-F238E27FC236}">
                    <a16:creationId xmlns:a16="http://schemas.microsoft.com/office/drawing/2014/main" id="{99E7997C-D2C2-48A6-AC0C-A6B6D6611E5E}"/>
                  </a:ext>
                </a:extLst>
              </p:cNvPr>
              <p:cNvSpPr/>
              <p:nvPr/>
            </p:nvSpPr>
            <p:spPr>
              <a:xfrm>
                <a:off x="2247438" y="1506047"/>
                <a:ext cx="1807200" cy="31716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b="1" dirty="0">
                    <a:solidFill>
                      <a:schemeClr val="tx1"/>
                    </a:solidFill>
                    <a:latin typeface="Arial" panose="020B0604020202020204" pitchFamily="34" charset="0"/>
                    <a:cs typeface="Arial" panose="020B0604020202020204" pitchFamily="34" charset="0"/>
                  </a:rPr>
                  <a:t>Drawing Skills</a:t>
                </a:r>
              </a:p>
            </p:txBody>
          </p:sp>
          <p:sp>
            <p:nvSpPr>
              <p:cNvPr id="65" name="Rounded Rectangle 21">
                <a:extLst>
                  <a:ext uri="{FF2B5EF4-FFF2-40B4-BE49-F238E27FC236}">
                    <a16:creationId xmlns:a16="http://schemas.microsoft.com/office/drawing/2014/main" id="{7D6E33C6-7784-4BD6-8E38-CC5F18F3A8FB}"/>
                  </a:ext>
                </a:extLst>
              </p:cNvPr>
              <p:cNvSpPr/>
              <p:nvPr/>
            </p:nvSpPr>
            <p:spPr>
              <a:xfrm>
                <a:off x="6247056" y="4048142"/>
                <a:ext cx="2624400" cy="51538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Helpful website: Tate gallery kids</a:t>
                </a:r>
              </a:p>
              <a:p>
                <a:r>
                  <a:rPr lang="en-GB" sz="1000" dirty="0">
                    <a:solidFill>
                      <a:srgbClr val="0070C0"/>
                    </a:solidFill>
                    <a:latin typeface="Arial" panose="020B0604020202020204" pitchFamily="34" charset="0"/>
                    <a:cs typeface="Arial" panose="020B0604020202020204" pitchFamily="34" charset="0"/>
                  </a:rPr>
                  <a:t>www.tate.org.uk/kids</a:t>
                </a:r>
              </a:p>
            </p:txBody>
          </p:sp>
          <p:sp>
            <p:nvSpPr>
              <p:cNvPr id="66" name="Rounded Rectangle 22">
                <a:extLst>
                  <a:ext uri="{FF2B5EF4-FFF2-40B4-BE49-F238E27FC236}">
                    <a16:creationId xmlns:a16="http://schemas.microsoft.com/office/drawing/2014/main" id="{E59CAA8C-1C13-41B2-BDE9-5ED6AE63B030}"/>
                  </a:ext>
                </a:extLst>
              </p:cNvPr>
              <p:cNvSpPr/>
              <p:nvPr/>
            </p:nvSpPr>
            <p:spPr>
              <a:xfrm>
                <a:off x="2247438" y="2280511"/>
                <a:ext cx="1807200" cy="31716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b="1" dirty="0">
                    <a:solidFill>
                      <a:schemeClr val="tx1"/>
                    </a:solidFill>
                    <a:latin typeface="Arial" panose="020B0604020202020204" pitchFamily="34" charset="0"/>
                    <a:cs typeface="Arial" panose="020B0604020202020204" pitchFamily="34" charset="0"/>
                  </a:rPr>
                  <a:t>Colour and Paint</a:t>
                </a:r>
              </a:p>
            </p:txBody>
          </p:sp>
          <p:sp>
            <p:nvSpPr>
              <p:cNvPr id="67" name="Rounded Rectangle 23">
                <a:extLst>
                  <a:ext uri="{FF2B5EF4-FFF2-40B4-BE49-F238E27FC236}">
                    <a16:creationId xmlns:a16="http://schemas.microsoft.com/office/drawing/2014/main" id="{0CA40619-C958-48B2-BB8C-CC1A15891E74}"/>
                  </a:ext>
                </a:extLst>
              </p:cNvPr>
              <p:cNvSpPr/>
              <p:nvPr/>
            </p:nvSpPr>
            <p:spPr>
              <a:xfrm>
                <a:off x="4260747" y="3330303"/>
                <a:ext cx="1807200" cy="317162"/>
              </a:xfrm>
              <a:prstGeom prst="roundRect">
                <a:avLst/>
              </a:prstGeom>
              <a:solidFill>
                <a:srgbClr val="942C8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endParaRPr lang="en-GB" sz="1000" dirty="0">
                  <a:solidFill>
                    <a:schemeClr val="tx1"/>
                  </a:solidFill>
                  <a:latin typeface="Arial" panose="020B0604020202020204" pitchFamily="34" charset="0"/>
                  <a:cs typeface="Arial" panose="020B0604020202020204" pitchFamily="34" charset="0"/>
                </a:endParaRPr>
              </a:p>
            </p:txBody>
          </p:sp>
          <p:sp>
            <p:nvSpPr>
              <p:cNvPr id="68" name="Rounded Rectangle 24">
                <a:extLst>
                  <a:ext uri="{FF2B5EF4-FFF2-40B4-BE49-F238E27FC236}">
                    <a16:creationId xmlns:a16="http://schemas.microsoft.com/office/drawing/2014/main" id="{C5026621-F845-4209-8F25-F7D49F04E144}"/>
                  </a:ext>
                </a:extLst>
              </p:cNvPr>
              <p:cNvSpPr/>
              <p:nvPr/>
            </p:nvSpPr>
            <p:spPr>
              <a:xfrm>
                <a:off x="6247053" y="2167977"/>
                <a:ext cx="2624400" cy="71361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Provide Art equipment for home learning- Shading pencils, coloured pencils, A watercolour set and brushes are helpful</a:t>
                </a:r>
              </a:p>
            </p:txBody>
          </p:sp>
          <p:sp>
            <p:nvSpPr>
              <p:cNvPr id="69" name="Rounded Rectangle 25">
                <a:extLst>
                  <a:ext uri="{FF2B5EF4-FFF2-40B4-BE49-F238E27FC236}">
                    <a16:creationId xmlns:a16="http://schemas.microsoft.com/office/drawing/2014/main" id="{252BD3D9-CFAC-401C-8820-989E4435858A}"/>
                  </a:ext>
                </a:extLst>
              </p:cNvPr>
              <p:cNvSpPr/>
              <p:nvPr/>
            </p:nvSpPr>
            <p:spPr>
              <a:xfrm>
                <a:off x="2238966" y="3344644"/>
                <a:ext cx="1807200" cy="31716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b="1" dirty="0">
                    <a:solidFill>
                      <a:schemeClr val="tx1"/>
                    </a:solidFill>
                    <a:latin typeface="Arial" panose="020B0604020202020204" pitchFamily="34" charset="0"/>
                    <a:cs typeface="Arial" panose="020B0604020202020204" pitchFamily="34" charset="0"/>
                  </a:rPr>
                  <a:t>Africa</a:t>
                </a:r>
              </a:p>
            </p:txBody>
          </p:sp>
          <p:sp>
            <p:nvSpPr>
              <p:cNvPr id="70" name="Rounded Rectangle 26">
                <a:extLst>
                  <a:ext uri="{FF2B5EF4-FFF2-40B4-BE49-F238E27FC236}">
                    <a16:creationId xmlns:a16="http://schemas.microsoft.com/office/drawing/2014/main" id="{1A018E75-8959-4120-AF03-AE6EF35B3F80}"/>
                  </a:ext>
                </a:extLst>
              </p:cNvPr>
              <p:cNvSpPr/>
              <p:nvPr/>
            </p:nvSpPr>
            <p:spPr>
              <a:xfrm>
                <a:off x="6247054" y="5936657"/>
                <a:ext cx="2624400" cy="51538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Helpful website: Yorkshire Sculpture Park</a:t>
                </a:r>
              </a:p>
              <a:p>
                <a:r>
                  <a:rPr lang="en-GB" sz="1000" dirty="0">
                    <a:solidFill>
                      <a:srgbClr val="0070C0"/>
                    </a:solidFill>
                    <a:latin typeface="Arial" panose="020B0604020202020204" pitchFamily="34" charset="0"/>
                    <a:cs typeface="Arial" panose="020B0604020202020204" pitchFamily="34" charset="0"/>
                  </a:rPr>
                  <a:t>www.ysp.org.uk</a:t>
                </a:r>
              </a:p>
            </p:txBody>
          </p:sp>
          <p:sp>
            <p:nvSpPr>
              <p:cNvPr id="71" name="Rounded Rectangle 30">
                <a:extLst>
                  <a:ext uri="{FF2B5EF4-FFF2-40B4-BE49-F238E27FC236}">
                    <a16:creationId xmlns:a16="http://schemas.microsoft.com/office/drawing/2014/main" id="{E11A4362-8CF0-430E-9556-102E8F04C751}"/>
                  </a:ext>
                </a:extLst>
              </p:cNvPr>
              <p:cNvSpPr/>
              <p:nvPr/>
            </p:nvSpPr>
            <p:spPr>
              <a:xfrm>
                <a:off x="2254371" y="4141427"/>
                <a:ext cx="1807200" cy="31716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b="1" dirty="0">
                    <a:solidFill>
                      <a:schemeClr val="tx1"/>
                    </a:solidFill>
                    <a:latin typeface="Arial" panose="020B0604020202020204" pitchFamily="34" charset="0"/>
                    <a:cs typeface="Arial" panose="020B0604020202020204" pitchFamily="34" charset="0"/>
                  </a:rPr>
                  <a:t>Africa</a:t>
                </a:r>
              </a:p>
            </p:txBody>
          </p:sp>
          <p:sp>
            <p:nvSpPr>
              <p:cNvPr id="72" name="Rounded Rectangle 31">
                <a:extLst>
                  <a:ext uri="{FF2B5EF4-FFF2-40B4-BE49-F238E27FC236}">
                    <a16:creationId xmlns:a16="http://schemas.microsoft.com/office/drawing/2014/main" id="{E7501D3D-AB24-463B-9430-A9D9E2E079A2}"/>
                  </a:ext>
                </a:extLst>
              </p:cNvPr>
              <p:cNvSpPr/>
              <p:nvPr/>
            </p:nvSpPr>
            <p:spPr>
              <a:xfrm>
                <a:off x="2229622" y="5294177"/>
                <a:ext cx="1807200" cy="31716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b="1" dirty="0">
                    <a:solidFill>
                      <a:schemeClr val="tx1"/>
                    </a:solidFill>
                    <a:latin typeface="Arial" panose="020B0604020202020204" pitchFamily="34" charset="0"/>
                    <a:cs typeface="Arial" panose="020B0604020202020204" pitchFamily="34" charset="0"/>
                  </a:rPr>
                  <a:t>Paper figure Sculpture </a:t>
                </a:r>
              </a:p>
            </p:txBody>
          </p:sp>
          <p:sp>
            <p:nvSpPr>
              <p:cNvPr id="73" name="Rounded Rectangle 32">
                <a:extLst>
                  <a:ext uri="{FF2B5EF4-FFF2-40B4-BE49-F238E27FC236}">
                    <a16:creationId xmlns:a16="http://schemas.microsoft.com/office/drawing/2014/main" id="{93C9C617-731F-4AAB-9CC1-A6082E2C5978}"/>
                  </a:ext>
                </a:extLst>
              </p:cNvPr>
              <p:cNvSpPr/>
              <p:nvPr/>
            </p:nvSpPr>
            <p:spPr>
              <a:xfrm>
                <a:off x="2215080" y="5786715"/>
                <a:ext cx="1807200" cy="31716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b="1" dirty="0">
                    <a:solidFill>
                      <a:schemeClr val="tx1"/>
                    </a:solidFill>
                    <a:latin typeface="Arial" panose="020B0604020202020204" pitchFamily="34" charset="0"/>
                    <a:cs typeface="Arial" panose="020B0604020202020204" pitchFamily="34" charset="0"/>
                  </a:rPr>
                  <a:t>Paper figure sculpture</a:t>
                </a:r>
              </a:p>
            </p:txBody>
          </p:sp>
          <p:sp>
            <p:nvSpPr>
              <p:cNvPr id="74" name="Rounded Rectangle 33">
                <a:extLst>
                  <a:ext uri="{FF2B5EF4-FFF2-40B4-BE49-F238E27FC236}">
                    <a16:creationId xmlns:a16="http://schemas.microsoft.com/office/drawing/2014/main" id="{4E069D78-0121-47E1-A43A-0A2A731B6A0F}"/>
                  </a:ext>
                </a:extLst>
              </p:cNvPr>
              <p:cNvSpPr/>
              <p:nvPr/>
            </p:nvSpPr>
            <p:spPr>
              <a:xfrm>
                <a:off x="516051" y="307728"/>
                <a:ext cx="1358735" cy="39645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YEAR 7</a:t>
                </a:r>
              </a:p>
            </p:txBody>
          </p:sp>
          <p:sp>
            <p:nvSpPr>
              <p:cNvPr id="75" name="Rounded Rectangle 34">
                <a:extLst>
                  <a:ext uri="{FF2B5EF4-FFF2-40B4-BE49-F238E27FC236}">
                    <a16:creationId xmlns:a16="http://schemas.microsoft.com/office/drawing/2014/main" id="{E330BF60-8381-4490-A8F8-72ACFB89B0CA}"/>
                  </a:ext>
                </a:extLst>
              </p:cNvPr>
              <p:cNvSpPr/>
              <p:nvPr/>
            </p:nvSpPr>
            <p:spPr>
              <a:xfrm>
                <a:off x="4244879" y="1468240"/>
                <a:ext cx="1807200" cy="317162"/>
              </a:xfrm>
              <a:prstGeom prst="roundRect">
                <a:avLst/>
              </a:prstGeom>
              <a:solidFill>
                <a:srgbClr val="942C8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Baseline Test September</a:t>
                </a:r>
              </a:p>
            </p:txBody>
          </p:sp>
          <p:sp>
            <p:nvSpPr>
              <p:cNvPr id="76" name="Rounded Rectangle 35">
                <a:extLst>
                  <a:ext uri="{FF2B5EF4-FFF2-40B4-BE49-F238E27FC236}">
                    <a16:creationId xmlns:a16="http://schemas.microsoft.com/office/drawing/2014/main" id="{43BB483F-B594-4F67-B5AC-F21CD943C581}"/>
                  </a:ext>
                </a:extLst>
              </p:cNvPr>
              <p:cNvSpPr/>
              <p:nvPr/>
            </p:nvSpPr>
            <p:spPr>
              <a:xfrm>
                <a:off x="4187270" y="5244976"/>
                <a:ext cx="1807200" cy="317162"/>
              </a:xfrm>
              <a:prstGeom prst="roundRect">
                <a:avLst/>
              </a:prstGeom>
              <a:solidFill>
                <a:srgbClr val="942C8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endParaRPr lang="en-GB" sz="1000" dirty="0">
                  <a:solidFill>
                    <a:schemeClr val="tx1"/>
                  </a:solidFill>
                  <a:latin typeface="Arial" panose="020B0604020202020204" pitchFamily="34" charset="0"/>
                  <a:cs typeface="Arial" panose="020B0604020202020204" pitchFamily="34" charset="0"/>
                </a:endParaRPr>
              </a:p>
            </p:txBody>
          </p:sp>
          <p:sp>
            <p:nvSpPr>
              <p:cNvPr id="77" name="Rounded Rectangle 36">
                <a:extLst>
                  <a:ext uri="{FF2B5EF4-FFF2-40B4-BE49-F238E27FC236}">
                    <a16:creationId xmlns:a16="http://schemas.microsoft.com/office/drawing/2014/main" id="{4BAD6E79-6986-44A6-9EDF-433110563B54}"/>
                  </a:ext>
                </a:extLst>
              </p:cNvPr>
              <p:cNvSpPr/>
              <p:nvPr/>
            </p:nvSpPr>
            <p:spPr>
              <a:xfrm>
                <a:off x="4196386" y="5945296"/>
                <a:ext cx="1807200" cy="515388"/>
              </a:xfrm>
              <a:prstGeom prst="roundRect">
                <a:avLst/>
              </a:prstGeom>
              <a:solidFill>
                <a:srgbClr val="942C8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Project evaluation and teacher assess</a:t>
                </a:r>
              </a:p>
            </p:txBody>
          </p:sp>
          <p:sp>
            <p:nvSpPr>
              <p:cNvPr id="78" name="Rounded Rectangle 37">
                <a:extLst>
                  <a:ext uri="{FF2B5EF4-FFF2-40B4-BE49-F238E27FC236}">
                    <a16:creationId xmlns:a16="http://schemas.microsoft.com/office/drawing/2014/main" id="{70EAACBE-E775-4EA0-8641-8AA06CBC6177}"/>
                  </a:ext>
                </a:extLst>
              </p:cNvPr>
              <p:cNvSpPr/>
              <p:nvPr/>
            </p:nvSpPr>
            <p:spPr>
              <a:xfrm>
                <a:off x="4236525" y="4037098"/>
                <a:ext cx="1807200" cy="515388"/>
              </a:xfrm>
              <a:prstGeom prst="roundRect">
                <a:avLst/>
              </a:prstGeom>
              <a:solidFill>
                <a:srgbClr val="942C8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Project evaluation and teacher assessment</a:t>
                </a:r>
              </a:p>
            </p:txBody>
          </p:sp>
          <p:sp>
            <p:nvSpPr>
              <p:cNvPr id="79" name="Rounded Rectangle 38">
                <a:extLst>
                  <a:ext uri="{FF2B5EF4-FFF2-40B4-BE49-F238E27FC236}">
                    <a16:creationId xmlns:a16="http://schemas.microsoft.com/office/drawing/2014/main" id="{08BF394E-F6CE-4EB6-9715-6FF7AF760C00}"/>
                  </a:ext>
                </a:extLst>
              </p:cNvPr>
              <p:cNvSpPr/>
              <p:nvPr/>
            </p:nvSpPr>
            <p:spPr>
              <a:xfrm>
                <a:off x="4271050" y="2172630"/>
                <a:ext cx="1807200" cy="515388"/>
              </a:xfrm>
              <a:prstGeom prst="roundRect">
                <a:avLst/>
              </a:prstGeom>
              <a:solidFill>
                <a:srgbClr val="942C8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Project evaluation and teacher assessment</a:t>
                </a:r>
              </a:p>
            </p:txBody>
          </p:sp>
          <p:sp>
            <p:nvSpPr>
              <p:cNvPr id="80" name="Rounded Rectangle 39">
                <a:extLst>
                  <a:ext uri="{FF2B5EF4-FFF2-40B4-BE49-F238E27FC236}">
                    <a16:creationId xmlns:a16="http://schemas.microsoft.com/office/drawing/2014/main" id="{86011D01-7239-4628-A6A9-2CFB273D75A8}"/>
                  </a:ext>
                </a:extLst>
              </p:cNvPr>
              <p:cNvSpPr/>
              <p:nvPr/>
            </p:nvSpPr>
            <p:spPr>
              <a:xfrm>
                <a:off x="6247055" y="5028355"/>
                <a:ext cx="2624400" cy="71361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Encourage your child to collect recycled materials and complete the research tasks in the figure booklet</a:t>
                </a:r>
              </a:p>
            </p:txBody>
          </p:sp>
          <p:sp>
            <p:nvSpPr>
              <p:cNvPr id="81" name="Rounded Rectangle 40">
                <a:extLst>
                  <a:ext uri="{FF2B5EF4-FFF2-40B4-BE49-F238E27FC236}">
                    <a16:creationId xmlns:a16="http://schemas.microsoft.com/office/drawing/2014/main" id="{3D0C0786-2B7C-44E5-872E-8FF75A8C9076}"/>
                  </a:ext>
                </a:extLst>
              </p:cNvPr>
              <p:cNvSpPr/>
              <p:nvPr/>
            </p:nvSpPr>
            <p:spPr>
              <a:xfrm>
                <a:off x="6247053" y="1453202"/>
                <a:ext cx="2624400" cy="51538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Support completion of homework drawing tasks. </a:t>
                </a:r>
              </a:p>
            </p:txBody>
          </p:sp>
          <p:sp>
            <p:nvSpPr>
              <p:cNvPr id="82" name="Rounded Rectangle 41">
                <a:extLst>
                  <a:ext uri="{FF2B5EF4-FFF2-40B4-BE49-F238E27FC236}">
                    <a16:creationId xmlns:a16="http://schemas.microsoft.com/office/drawing/2014/main" id="{11E22F6D-58DC-4DF6-9BB4-046F8E745F74}"/>
                  </a:ext>
                </a:extLst>
              </p:cNvPr>
              <p:cNvSpPr/>
              <p:nvPr/>
            </p:nvSpPr>
            <p:spPr>
              <a:xfrm>
                <a:off x="6247053" y="3261297"/>
                <a:ext cx="2624400" cy="51538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Encourage your child to take care of their A4 sketchbook. Promote good presentation </a:t>
                </a:r>
              </a:p>
            </p:txBody>
          </p:sp>
          <p:sp>
            <p:nvSpPr>
              <p:cNvPr id="85" name="Rounded Rectangle 44">
                <a:extLst>
                  <a:ext uri="{FF2B5EF4-FFF2-40B4-BE49-F238E27FC236}">
                    <a16:creationId xmlns:a16="http://schemas.microsoft.com/office/drawing/2014/main" id="{8A2AB112-A70C-437F-A188-9DBE3B84C702}"/>
                  </a:ext>
                </a:extLst>
              </p:cNvPr>
              <p:cNvSpPr/>
              <p:nvPr/>
            </p:nvSpPr>
            <p:spPr>
              <a:xfrm>
                <a:off x="9219667" y="1386395"/>
                <a:ext cx="2624688" cy="31716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St. Marys Christmas card competition</a:t>
                </a:r>
              </a:p>
            </p:txBody>
          </p:sp>
          <p:grpSp>
            <p:nvGrpSpPr>
              <p:cNvPr id="86" name="Group 85">
                <a:extLst>
                  <a:ext uri="{FF2B5EF4-FFF2-40B4-BE49-F238E27FC236}">
                    <a16:creationId xmlns:a16="http://schemas.microsoft.com/office/drawing/2014/main" id="{26F787F4-A2C7-4DA7-B537-C97002C3D7E1}"/>
                  </a:ext>
                </a:extLst>
              </p:cNvPr>
              <p:cNvGrpSpPr/>
              <p:nvPr/>
            </p:nvGrpSpPr>
            <p:grpSpPr>
              <a:xfrm>
                <a:off x="516052" y="1375942"/>
                <a:ext cx="1541145" cy="1403350"/>
                <a:chOff x="0" y="0"/>
                <a:chExt cx="1541145" cy="1403350"/>
              </a:xfrm>
            </p:grpSpPr>
            <p:grpSp>
              <p:nvGrpSpPr>
                <p:cNvPr id="100" name="Group 99">
                  <a:extLst>
                    <a:ext uri="{FF2B5EF4-FFF2-40B4-BE49-F238E27FC236}">
                      <a16:creationId xmlns:a16="http://schemas.microsoft.com/office/drawing/2014/main" id="{538B90F7-9397-45EC-9539-C41F04B3C3AA}"/>
                    </a:ext>
                  </a:extLst>
                </p:cNvPr>
                <p:cNvGrpSpPr/>
                <p:nvPr/>
              </p:nvGrpSpPr>
              <p:grpSpPr>
                <a:xfrm>
                  <a:off x="0" y="0"/>
                  <a:ext cx="1541145" cy="1403350"/>
                  <a:chOff x="0" y="0"/>
                  <a:chExt cx="1541145" cy="1403350"/>
                </a:xfrm>
              </p:grpSpPr>
              <p:pic>
                <p:nvPicPr>
                  <p:cNvPr id="102" name="Content Placeholder 4">
                    <a:extLst>
                      <a:ext uri="{FF2B5EF4-FFF2-40B4-BE49-F238E27FC236}">
                        <a16:creationId xmlns:a16="http://schemas.microsoft.com/office/drawing/2014/main" id="{BD97F95D-6E15-4BE9-A0E5-C9B53C211B4D}"/>
                      </a:ext>
                    </a:extLst>
                  </p:cNvPr>
                  <p:cNvPicPr/>
                  <p:nvPr/>
                </p:nvPicPr>
                <p:blipFill rotWithShape="1">
                  <a:blip r:embed="rId2">
                    <a:alphaModFix/>
                    <a:extLst>
                      <a:ext uri="{BEBA8EAE-BF5A-486C-A8C5-ECC9F3942E4B}">
                        <a14:imgProps xmlns:a14="http://schemas.microsoft.com/office/drawing/2010/main">
                          <a14:imgLayer r:embed="rId3">
                            <a14:imgEffect>
                              <a14:colorTemperature colorTemp="6521"/>
                            </a14:imgEffect>
                            <a14:imgEffect>
                              <a14:saturation sat="0"/>
                            </a14:imgEffect>
                          </a14:imgLayer>
                        </a14:imgProps>
                      </a:ext>
                    </a:extLst>
                  </a:blip>
                  <a:srcRect l="15246" t="8707" r="2591" b="10331"/>
                  <a:stretch/>
                </p:blipFill>
                <p:spPr>
                  <a:xfrm>
                    <a:off x="0" y="0"/>
                    <a:ext cx="1541145" cy="1403350"/>
                  </a:xfrm>
                  <a:prstGeom prst="rect">
                    <a:avLst/>
                  </a:prstGeom>
                  <a:noFill/>
                </p:spPr>
              </p:pic>
              <p:sp>
                <p:nvSpPr>
                  <p:cNvPr id="103" name="TextBox 11">
                    <a:extLst>
                      <a:ext uri="{FF2B5EF4-FFF2-40B4-BE49-F238E27FC236}">
                        <a16:creationId xmlns:a16="http://schemas.microsoft.com/office/drawing/2014/main" id="{2CFEBA48-961E-4E47-83E2-69B2675318F3}"/>
                      </a:ext>
                    </a:extLst>
                  </p:cNvPr>
                  <p:cNvSpPr txBox="1"/>
                  <p:nvPr/>
                </p:nvSpPr>
                <p:spPr>
                  <a:xfrm>
                    <a:off x="307239" y="197511"/>
                    <a:ext cx="885983" cy="369332"/>
                  </a:xfrm>
                  <a:prstGeom prst="rect">
                    <a:avLst/>
                  </a:prstGeom>
                  <a:solidFill>
                    <a:srgbClr val="B9B9B9"/>
                  </a:solidFill>
                </p:spPr>
                <p:txBody>
                  <a:bodyPr wrap="square" rtlCol="0">
                    <a:spAutoFit/>
                  </a:bodyPr>
                  <a:lstStyle/>
                  <a:p>
                    <a:endParaRPr lang="en-GB"/>
                  </a:p>
                </p:txBody>
              </p:sp>
            </p:grpSp>
            <p:sp>
              <p:nvSpPr>
                <p:cNvPr id="101" name="TextBox 17">
                  <a:extLst>
                    <a:ext uri="{FF2B5EF4-FFF2-40B4-BE49-F238E27FC236}">
                      <a16:creationId xmlns:a16="http://schemas.microsoft.com/office/drawing/2014/main" id="{7D8B5F00-FE8B-4823-BE8E-711C5602C717}"/>
                    </a:ext>
                  </a:extLst>
                </p:cNvPr>
                <p:cNvSpPr txBox="1"/>
                <p:nvPr/>
              </p:nvSpPr>
              <p:spPr>
                <a:xfrm>
                  <a:off x="191518" y="333654"/>
                  <a:ext cx="1133475" cy="584775"/>
                </a:xfrm>
                <a:prstGeom prst="rect">
                  <a:avLst/>
                </a:prstGeom>
                <a:solidFill>
                  <a:srgbClr val="B9B9B9"/>
                </a:solidFill>
              </p:spPr>
              <p:txBody>
                <a:bodyPr wrap="square" rtlCol="0">
                  <a:spAutoFit/>
                </a:bodyPr>
                <a:lstStyle/>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AUTUMN</a:t>
                  </a:r>
                  <a:endParaRPr lang="en-GB" sz="1400"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TERM</a:t>
                  </a:r>
                  <a:endParaRPr lang="en-GB" sz="1400" dirty="0">
                    <a:effectLst/>
                    <a:latin typeface="Arial" panose="020B0604020202020204" pitchFamily="34" charset="0"/>
                    <a:ea typeface="Times New Roman" panose="02020603050405020304" pitchFamily="18" charset="0"/>
                    <a:cs typeface="Arial" panose="020B0604020202020204" pitchFamily="34" charset="0"/>
                  </a:endParaRPr>
                </a:p>
              </p:txBody>
            </p:sp>
          </p:grpSp>
          <p:grpSp>
            <p:nvGrpSpPr>
              <p:cNvPr id="87" name="Group 86">
                <a:extLst>
                  <a:ext uri="{FF2B5EF4-FFF2-40B4-BE49-F238E27FC236}">
                    <a16:creationId xmlns:a16="http://schemas.microsoft.com/office/drawing/2014/main" id="{20CA21E4-D26B-438D-8DBB-4D1F2D4926CC}"/>
                  </a:ext>
                </a:extLst>
              </p:cNvPr>
              <p:cNvGrpSpPr/>
              <p:nvPr/>
            </p:nvGrpSpPr>
            <p:grpSpPr>
              <a:xfrm>
                <a:off x="518712" y="3225248"/>
                <a:ext cx="1541145" cy="1403350"/>
                <a:chOff x="0" y="0"/>
                <a:chExt cx="1541145" cy="1403350"/>
              </a:xfrm>
            </p:grpSpPr>
            <p:grpSp>
              <p:nvGrpSpPr>
                <p:cNvPr id="96" name="Group 95">
                  <a:extLst>
                    <a:ext uri="{FF2B5EF4-FFF2-40B4-BE49-F238E27FC236}">
                      <a16:creationId xmlns:a16="http://schemas.microsoft.com/office/drawing/2014/main" id="{346FEEEE-1C28-4AA3-B34D-111B478CFF5A}"/>
                    </a:ext>
                  </a:extLst>
                </p:cNvPr>
                <p:cNvGrpSpPr/>
                <p:nvPr/>
              </p:nvGrpSpPr>
              <p:grpSpPr>
                <a:xfrm>
                  <a:off x="0" y="0"/>
                  <a:ext cx="1541145" cy="1403350"/>
                  <a:chOff x="0" y="0"/>
                  <a:chExt cx="1541145" cy="1403350"/>
                </a:xfrm>
              </p:grpSpPr>
              <p:pic>
                <p:nvPicPr>
                  <p:cNvPr id="98" name="Content Placeholder 4">
                    <a:extLst>
                      <a:ext uri="{FF2B5EF4-FFF2-40B4-BE49-F238E27FC236}">
                        <a16:creationId xmlns:a16="http://schemas.microsoft.com/office/drawing/2014/main" id="{BE9B719F-947D-4C3F-A7EF-E9D00E622AED}"/>
                      </a:ext>
                    </a:extLst>
                  </p:cNvPr>
                  <p:cNvPicPr/>
                  <p:nvPr/>
                </p:nvPicPr>
                <p:blipFill rotWithShape="1">
                  <a:blip r:embed="rId2">
                    <a:alphaModFix/>
                    <a:extLst>
                      <a:ext uri="{BEBA8EAE-BF5A-486C-A8C5-ECC9F3942E4B}">
                        <a14:imgProps xmlns:a14="http://schemas.microsoft.com/office/drawing/2010/main">
                          <a14:imgLayer r:embed="rId3">
                            <a14:imgEffect>
                              <a14:colorTemperature colorTemp="6521"/>
                            </a14:imgEffect>
                            <a14:imgEffect>
                              <a14:saturation sat="0"/>
                            </a14:imgEffect>
                          </a14:imgLayer>
                        </a14:imgProps>
                      </a:ext>
                    </a:extLst>
                  </a:blip>
                  <a:srcRect l="15246" t="8707" r="2591" b="10331"/>
                  <a:stretch/>
                </p:blipFill>
                <p:spPr>
                  <a:xfrm>
                    <a:off x="0" y="0"/>
                    <a:ext cx="1541145" cy="1403350"/>
                  </a:xfrm>
                  <a:prstGeom prst="rect">
                    <a:avLst/>
                  </a:prstGeom>
                  <a:noFill/>
                </p:spPr>
              </p:pic>
              <p:sp>
                <p:nvSpPr>
                  <p:cNvPr id="99" name="TextBox 11">
                    <a:extLst>
                      <a:ext uri="{FF2B5EF4-FFF2-40B4-BE49-F238E27FC236}">
                        <a16:creationId xmlns:a16="http://schemas.microsoft.com/office/drawing/2014/main" id="{F88375D1-4A08-4AFE-A052-68D45A0DC2B9}"/>
                      </a:ext>
                    </a:extLst>
                  </p:cNvPr>
                  <p:cNvSpPr txBox="1"/>
                  <p:nvPr/>
                </p:nvSpPr>
                <p:spPr>
                  <a:xfrm>
                    <a:off x="307239" y="197511"/>
                    <a:ext cx="885983" cy="369332"/>
                  </a:xfrm>
                  <a:prstGeom prst="rect">
                    <a:avLst/>
                  </a:prstGeom>
                  <a:solidFill>
                    <a:srgbClr val="B9B9B9"/>
                  </a:solidFill>
                </p:spPr>
                <p:txBody>
                  <a:bodyPr wrap="square" rtlCol="0">
                    <a:spAutoFit/>
                  </a:bodyPr>
                  <a:lstStyle/>
                  <a:p>
                    <a:endParaRPr lang="en-GB"/>
                  </a:p>
                </p:txBody>
              </p:sp>
            </p:grpSp>
            <p:sp>
              <p:nvSpPr>
                <p:cNvPr id="97" name="TextBox 17">
                  <a:extLst>
                    <a:ext uri="{FF2B5EF4-FFF2-40B4-BE49-F238E27FC236}">
                      <a16:creationId xmlns:a16="http://schemas.microsoft.com/office/drawing/2014/main" id="{321FB42E-1BB2-48A3-AB0D-7B7456339C99}"/>
                    </a:ext>
                  </a:extLst>
                </p:cNvPr>
                <p:cNvSpPr txBox="1"/>
                <p:nvPr/>
              </p:nvSpPr>
              <p:spPr>
                <a:xfrm>
                  <a:off x="197511" y="277978"/>
                  <a:ext cx="1134110" cy="584775"/>
                </a:xfrm>
                <a:prstGeom prst="rect">
                  <a:avLst/>
                </a:prstGeom>
                <a:solidFill>
                  <a:srgbClr val="B9B9B9"/>
                </a:solidFill>
              </p:spPr>
              <p:txBody>
                <a:bodyPr wrap="square" rtlCol="0">
                  <a:spAutoFit/>
                </a:bodyPr>
                <a:lstStyle/>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SPRING</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TERM</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p:txBody>
            </p:sp>
          </p:grpSp>
          <p:grpSp>
            <p:nvGrpSpPr>
              <p:cNvPr id="88" name="Group 87">
                <a:extLst>
                  <a:ext uri="{FF2B5EF4-FFF2-40B4-BE49-F238E27FC236}">
                    <a16:creationId xmlns:a16="http://schemas.microsoft.com/office/drawing/2014/main" id="{09CAA05A-466C-47F1-8FA8-BDDC795FA530}"/>
                  </a:ext>
                </a:extLst>
              </p:cNvPr>
              <p:cNvGrpSpPr/>
              <p:nvPr/>
            </p:nvGrpSpPr>
            <p:grpSpPr>
              <a:xfrm>
                <a:off x="516052" y="5161955"/>
                <a:ext cx="1541145" cy="1403350"/>
                <a:chOff x="0" y="0"/>
                <a:chExt cx="1541145" cy="1403350"/>
              </a:xfrm>
            </p:grpSpPr>
            <p:grpSp>
              <p:nvGrpSpPr>
                <p:cNvPr id="92" name="Group 91">
                  <a:extLst>
                    <a:ext uri="{FF2B5EF4-FFF2-40B4-BE49-F238E27FC236}">
                      <a16:creationId xmlns:a16="http://schemas.microsoft.com/office/drawing/2014/main" id="{797960BF-F65F-45E1-878E-61718C7E6916}"/>
                    </a:ext>
                  </a:extLst>
                </p:cNvPr>
                <p:cNvGrpSpPr/>
                <p:nvPr/>
              </p:nvGrpSpPr>
              <p:grpSpPr>
                <a:xfrm>
                  <a:off x="0" y="0"/>
                  <a:ext cx="1541145" cy="1403350"/>
                  <a:chOff x="0" y="0"/>
                  <a:chExt cx="1541145" cy="1403350"/>
                </a:xfrm>
              </p:grpSpPr>
              <p:pic>
                <p:nvPicPr>
                  <p:cNvPr id="94" name="Content Placeholder 4">
                    <a:extLst>
                      <a:ext uri="{FF2B5EF4-FFF2-40B4-BE49-F238E27FC236}">
                        <a16:creationId xmlns:a16="http://schemas.microsoft.com/office/drawing/2014/main" id="{B06169C5-4726-4D28-BA64-F2396EE992AB}"/>
                      </a:ext>
                    </a:extLst>
                  </p:cNvPr>
                  <p:cNvPicPr/>
                  <p:nvPr/>
                </p:nvPicPr>
                <p:blipFill rotWithShape="1">
                  <a:blip r:embed="rId2">
                    <a:alphaModFix/>
                    <a:extLst>
                      <a:ext uri="{BEBA8EAE-BF5A-486C-A8C5-ECC9F3942E4B}">
                        <a14:imgProps xmlns:a14="http://schemas.microsoft.com/office/drawing/2010/main">
                          <a14:imgLayer r:embed="rId3">
                            <a14:imgEffect>
                              <a14:colorTemperature colorTemp="6521"/>
                            </a14:imgEffect>
                            <a14:imgEffect>
                              <a14:saturation sat="0"/>
                            </a14:imgEffect>
                          </a14:imgLayer>
                        </a14:imgProps>
                      </a:ext>
                    </a:extLst>
                  </a:blip>
                  <a:srcRect l="15246" t="8707" r="2591" b="10331"/>
                  <a:stretch/>
                </p:blipFill>
                <p:spPr>
                  <a:xfrm>
                    <a:off x="0" y="0"/>
                    <a:ext cx="1541145" cy="1403350"/>
                  </a:xfrm>
                  <a:prstGeom prst="rect">
                    <a:avLst/>
                  </a:prstGeom>
                  <a:noFill/>
                </p:spPr>
              </p:pic>
              <p:sp>
                <p:nvSpPr>
                  <p:cNvPr id="95" name="TextBox 11">
                    <a:extLst>
                      <a:ext uri="{FF2B5EF4-FFF2-40B4-BE49-F238E27FC236}">
                        <a16:creationId xmlns:a16="http://schemas.microsoft.com/office/drawing/2014/main" id="{3E3E256C-199B-48D7-AD04-AD05D009C034}"/>
                      </a:ext>
                    </a:extLst>
                  </p:cNvPr>
                  <p:cNvSpPr txBox="1"/>
                  <p:nvPr/>
                </p:nvSpPr>
                <p:spPr>
                  <a:xfrm>
                    <a:off x="307239" y="197511"/>
                    <a:ext cx="885983" cy="369332"/>
                  </a:xfrm>
                  <a:prstGeom prst="rect">
                    <a:avLst/>
                  </a:prstGeom>
                  <a:solidFill>
                    <a:srgbClr val="B9B9B9"/>
                  </a:solidFill>
                </p:spPr>
                <p:txBody>
                  <a:bodyPr wrap="square" rtlCol="0">
                    <a:spAutoFit/>
                  </a:bodyPr>
                  <a:lstStyle/>
                  <a:p>
                    <a:endParaRPr lang="en-GB"/>
                  </a:p>
                </p:txBody>
              </p:sp>
            </p:grpSp>
            <p:sp>
              <p:nvSpPr>
                <p:cNvPr id="93" name="TextBox 17">
                  <a:extLst>
                    <a:ext uri="{FF2B5EF4-FFF2-40B4-BE49-F238E27FC236}">
                      <a16:creationId xmlns:a16="http://schemas.microsoft.com/office/drawing/2014/main" id="{1F52E56A-CB48-4770-A7DF-AF00C2558CB8}"/>
                    </a:ext>
                  </a:extLst>
                </p:cNvPr>
                <p:cNvSpPr txBox="1"/>
                <p:nvPr/>
              </p:nvSpPr>
              <p:spPr>
                <a:xfrm>
                  <a:off x="182880" y="285293"/>
                  <a:ext cx="1134110" cy="584775"/>
                </a:xfrm>
                <a:prstGeom prst="rect">
                  <a:avLst/>
                </a:prstGeom>
                <a:solidFill>
                  <a:srgbClr val="B9B9B9"/>
                </a:solidFill>
              </p:spPr>
              <p:txBody>
                <a:bodyPr wrap="square" rtlCol="0">
                  <a:spAutoFit/>
                </a:bodyPr>
                <a:lstStyle/>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SUMMER</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TERM</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p:txBody>
            </p:sp>
          </p:grpSp>
          <p:sp>
            <p:nvSpPr>
              <p:cNvPr id="90" name="Rounded Rectangle 44">
                <a:extLst>
                  <a:ext uri="{FF2B5EF4-FFF2-40B4-BE49-F238E27FC236}">
                    <a16:creationId xmlns:a16="http://schemas.microsoft.com/office/drawing/2014/main" id="{59E2CD00-2DB8-4A87-8668-48B929F3CD38}"/>
                  </a:ext>
                </a:extLst>
              </p:cNvPr>
              <p:cNvSpPr/>
              <p:nvPr/>
            </p:nvSpPr>
            <p:spPr>
              <a:xfrm>
                <a:off x="9219665" y="5224327"/>
                <a:ext cx="2624688" cy="31716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Art competition</a:t>
                </a:r>
              </a:p>
            </p:txBody>
          </p:sp>
        </p:grpSp>
        <p:sp>
          <p:nvSpPr>
            <p:cNvPr id="57" name="TextBox 56">
              <a:extLst>
                <a:ext uri="{FF2B5EF4-FFF2-40B4-BE49-F238E27FC236}">
                  <a16:creationId xmlns:a16="http://schemas.microsoft.com/office/drawing/2014/main" id="{2D5BCFAC-45FB-40BA-BD2B-DD5328F6B1A8}"/>
                </a:ext>
              </a:extLst>
            </p:cNvPr>
            <p:cNvSpPr txBox="1"/>
            <p:nvPr/>
          </p:nvSpPr>
          <p:spPr>
            <a:xfrm>
              <a:off x="371455" y="-64979"/>
              <a:ext cx="11103652" cy="276999"/>
            </a:xfrm>
            <a:prstGeom prst="rect">
              <a:avLst/>
            </a:prstGeom>
            <a:noFill/>
          </p:spPr>
          <p:txBody>
            <a:bodyPr wrap="square" rtlCol="0">
              <a:spAutoFit/>
            </a:bodyPr>
            <a:lstStyle/>
            <a:p>
              <a:pPr algn="ctr"/>
              <a:r>
                <a:rPr lang="en-GB" sz="1200" b="1" dirty="0">
                  <a:latin typeface="Arial" panose="020B0604020202020204" pitchFamily="34" charset="0"/>
                  <a:cs typeface="Arial" panose="020B0604020202020204" pitchFamily="34" charset="0"/>
                </a:rPr>
                <a:t>ST MARY’S MENSTON – ART </a:t>
              </a:r>
            </a:p>
          </p:txBody>
        </p:sp>
      </p:grpSp>
      <p:sp>
        <p:nvSpPr>
          <p:cNvPr id="53" name="TextBox 52">
            <a:extLst>
              <a:ext uri="{FF2B5EF4-FFF2-40B4-BE49-F238E27FC236}">
                <a16:creationId xmlns:a16="http://schemas.microsoft.com/office/drawing/2014/main" id="{9B894654-BEF4-4962-AF10-7813265B3992}"/>
              </a:ext>
            </a:extLst>
          </p:cNvPr>
          <p:cNvSpPr txBox="1"/>
          <p:nvPr/>
        </p:nvSpPr>
        <p:spPr>
          <a:xfrm>
            <a:off x="1066486" y="6284291"/>
            <a:ext cx="10707235" cy="442674"/>
          </a:xfrm>
          <a:prstGeom prst="roundRect">
            <a:avLst/>
          </a:prstGeom>
          <a:noFill/>
          <a:ln>
            <a:solidFill>
              <a:schemeClr val="tx1"/>
            </a:solidFill>
          </a:ln>
        </p:spPr>
        <p:txBody>
          <a:bodyPr wrap="square" rtlCol="0">
            <a:spAutoFit/>
          </a:bodyPr>
          <a:lstStyle/>
          <a:p>
            <a:r>
              <a:rPr lang="en-GB" sz="1000" b="1" dirty="0">
                <a:latin typeface="Arial" panose="020B0604020202020204" pitchFamily="34" charset="0"/>
                <a:cs typeface="Arial" panose="020B0604020202020204" pitchFamily="34" charset="0"/>
              </a:rPr>
              <a:t>Virtues</a:t>
            </a:r>
          </a:p>
          <a:p>
            <a:r>
              <a:rPr kumimoji="0" lang="en-GB" altLang="en-US" sz="10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Through the curriculum we will work with students to develop good sense and those virtuous qualities that will enable them to be successful, well-rounded individuals.  </a:t>
            </a:r>
            <a:r>
              <a:rPr kumimoji="0" lang="en-GB" altLang="en-US" sz="1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p>
        </p:txBody>
      </p:sp>
      <p:sp>
        <p:nvSpPr>
          <p:cNvPr id="106" name="TextBox 105">
            <a:extLst>
              <a:ext uri="{FF2B5EF4-FFF2-40B4-BE49-F238E27FC236}">
                <a16:creationId xmlns:a16="http://schemas.microsoft.com/office/drawing/2014/main" id="{7D19994F-7D4F-4265-AFB4-66592298E6BE}"/>
              </a:ext>
            </a:extLst>
          </p:cNvPr>
          <p:cNvSpPr txBox="1"/>
          <p:nvPr/>
        </p:nvSpPr>
        <p:spPr>
          <a:xfrm>
            <a:off x="374281" y="188095"/>
            <a:ext cx="11817719" cy="461665"/>
          </a:xfrm>
          <a:prstGeom prst="rect">
            <a:avLst/>
          </a:prstGeom>
          <a:solidFill>
            <a:srgbClr val="FFFF00"/>
          </a:solidFill>
        </p:spPr>
        <p:txBody>
          <a:bodyPr wrap="square">
            <a:spAutoFit/>
          </a:bodyPr>
          <a:lstStyle/>
          <a:p>
            <a:r>
              <a:rPr lang="en-GB" sz="600" b="1" i="1" u="sng"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Art helps us understand ourselves and the world around us.</a:t>
            </a:r>
            <a:endParaRPr lang="en-GB" sz="600" dirty="0">
              <a:effectLst/>
              <a:latin typeface="Arial" panose="020B0604020202020204" pitchFamily="34" charset="0"/>
              <a:ea typeface="Times New Roman" panose="02020603050405020304" pitchFamily="18" charset="0"/>
              <a:cs typeface="Arial" panose="020B0604020202020204" pitchFamily="34" charset="0"/>
            </a:endParaRPr>
          </a:p>
          <a:p>
            <a:r>
              <a:rPr lang="en-GB"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Through studying the artwork of others, students learn to explore the world and its many different cultures and beliefs. Students learn to be tolerant and broaden their own thinking.</a:t>
            </a:r>
            <a:r>
              <a:rPr lang="en-GB" sz="600" dirty="0">
                <a:latin typeface="Arial" panose="020B0604020202020204" pitchFamily="34" charset="0"/>
                <a:ea typeface="Times New Roman" panose="02020603050405020304" pitchFamily="18" charset="0"/>
                <a:cs typeface="Arial" panose="020B0604020202020204" pitchFamily="34" charset="0"/>
              </a:rPr>
              <a:t> </a:t>
            </a:r>
            <a:r>
              <a:rPr lang="en-GB"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Our curriculum is built around the three principles of:</a:t>
            </a:r>
            <a:r>
              <a:rPr lang="en-GB" sz="600" dirty="0">
                <a:latin typeface="Arial" panose="020B0604020202020204" pitchFamily="34" charset="0"/>
                <a:ea typeface="Times New Roman" panose="02020603050405020304" pitchFamily="18" charset="0"/>
                <a:cs typeface="Arial" panose="020B0604020202020204" pitchFamily="34" charset="0"/>
              </a:rPr>
              <a:t> </a:t>
            </a:r>
            <a:r>
              <a:rPr lang="en-GB" sz="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Ignite/ inspire</a:t>
            </a:r>
            <a:r>
              <a:rPr lang="en-GB" sz="600" b="1" dirty="0">
                <a:latin typeface="Arial" panose="020B0604020202020204" pitchFamily="34" charset="0"/>
                <a:ea typeface="Times New Roman" panose="02020603050405020304" pitchFamily="18" charset="0"/>
                <a:cs typeface="Arial" panose="020B0604020202020204" pitchFamily="34" charset="0"/>
              </a:rPr>
              <a:t>, </a:t>
            </a:r>
            <a:r>
              <a:rPr lang="en-GB" sz="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Critique, </a:t>
            </a:r>
            <a:r>
              <a:rPr lang="en-GB" sz="600" b="1" dirty="0">
                <a:latin typeface="Arial" panose="020B0604020202020204" pitchFamily="34" charset="0"/>
                <a:ea typeface="Times New Roman" panose="02020603050405020304" pitchFamily="18" charset="0"/>
                <a:cs typeface="Arial" panose="020B0604020202020204" pitchFamily="34" charset="0"/>
              </a:rPr>
              <a:t> </a:t>
            </a:r>
            <a:r>
              <a:rPr lang="en-GB" sz="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Create</a:t>
            </a:r>
            <a:endParaRPr lang="en-GB" sz="600" b="1" dirty="0">
              <a:effectLst/>
              <a:latin typeface="Arial" panose="020B0604020202020204" pitchFamily="34" charset="0"/>
              <a:ea typeface="Times New Roman" panose="02020603050405020304" pitchFamily="18" charset="0"/>
              <a:cs typeface="Arial" panose="020B0604020202020204" pitchFamily="34" charset="0"/>
            </a:endParaRPr>
          </a:p>
          <a:p>
            <a:r>
              <a:rPr lang="en-GB"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We recap key skills that are embedded at key stage 2 and use the kaizen approach which is the Japanese philosophy of continuous improvement gradually over time- a change for the better). We aim to create an enriching pupil experience, developing resilience and confidence. Our curriculum equips students with the skills and knowledge needed to engage in the creation of Art. Pupils will have their artistic interest ignited through diverse and creative investigations, informed by great artists past and present, and our own artistic discoveries. </a:t>
            </a:r>
            <a:r>
              <a:rPr lang="en-GB" sz="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‘Every child is an artist’ Pablo Picasso</a:t>
            </a:r>
            <a:endParaRPr lang="en-GB" sz="600" b="1"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56" name="Rounded Rectangle 43">
            <a:extLst>
              <a:ext uri="{FF2B5EF4-FFF2-40B4-BE49-F238E27FC236}">
                <a16:creationId xmlns:a16="http://schemas.microsoft.com/office/drawing/2014/main" id="{1D882E31-0F5A-4991-8E85-B7B6318A3D8A}"/>
              </a:ext>
            </a:extLst>
          </p:cNvPr>
          <p:cNvSpPr/>
          <p:nvPr/>
        </p:nvSpPr>
        <p:spPr>
          <a:xfrm>
            <a:off x="9362062" y="3197853"/>
            <a:ext cx="2659857" cy="112371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a:solidFill>
                  <a:schemeClr val="tx1"/>
                </a:solidFill>
                <a:latin typeface="Arial" panose="020B0604020202020204" pitchFamily="34" charset="0"/>
                <a:cs typeface="Arial" panose="020B0604020202020204" pitchFamily="34" charset="0"/>
              </a:rPr>
              <a:t>Royal academy of Arts Young artist competition. Pupils upload an image of a piece of Art to the website. Worksheet and Instructions given to pupils.</a:t>
            </a:r>
          </a:p>
          <a:p>
            <a:r>
              <a:rPr lang="en-GB" sz="1000">
                <a:hlinkClick r:id="rId4"/>
              </a:rPr>
              <a:t>Young Artists' Summer Show 2023 | Exhibition | Royal Academy of Arts</a:t>
            </a:r>
            <a:endParaRPr lang="en-GB" sz="1000" dirty="0">
              <a:solidFill>
                <a:schemeClr val="tx1"/>
              </a:solidFill>
              <a:latin typeface="Arial" panose="020B0604020202020204" pitchFamily="34" charset="0"/>
              <a:cs typeface="Arial" panose="020B0604020202020204" pitchFamily="34" charset="0"/>
            </a:endParaRPr>
          </a:p>
        </p:txBody>
      </p:sp>
      <p:sp>
        <p:nvSpPr>
          <p:cNvPr id="84" name="TextBox 83">
            <a:extLst>
              <a:ext uri="{FF2B5EF4-FFF2-40B4-BE49-F238E27FC236}">
                <a16:creationId xmlns:a16="http://schemas.microsoft.com/office/drawing/2014/main" id="{D1E36952-FA0E-40E6-B4E9-62D7989ACF45}"/>
              </a:ext>
            </a:extLst>
          </p:cNvPr>
          <p:cNvSpPr txBox="1"/>
          <p:nvPr/>
        </p:nvSpPr>
        <p:spPr>
          <a:xfrm>
            <a:off x="3588489" y="2848110"/>
            <a:ext cx="6177516" cy="24622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p>
        </p:txBody>
      </p:sp>
    </p:spTree>
    <p:extLst>
      <p:ext uri="{BB962C8B-B14F-4D97-AF65-F5344CB8AC3E}">
        <p14:creationId xmlns:p14="http://schemas.microsoft.com/office/powerpoint/2010/main" val="2319140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 name="Group 53">
            <a:extLst>
              <a:ext uri="{FF2B5EF4-FFF2-40B4-BE49-F238E27FC236}">
                <a16:creationId xmlns:a16="http://schemas.microsoft.com/office/drawing/2014/main" id="{33AF4C98-03E4-4C61-B03F-2AC3C539C49A}"/>
              </a:ext>
            </a:extLst>
          </p:cNvPr>
          <p:cNvGrpSpPr/>
          <p:nvPr/>
        </p:nvGrpSpPr>
        <p:grpSpPr>
          <a:xfrm>
            <a:off x="0" y="-36105"/>
            <a:ext cx="12023712" cy="6894105"/>
            <a:chOff x="-2826" y="-64979"/>
            <a:chExt cx="12023712" cy="6894105"/>
          </a:xfrm>
        </p:grpSpPr>
        <p:grpSp>
          <p:nvGrpSpPr>
            <p:cNvPr id="55" name="Group 54">
              <a:extLst>
                <a:ext uri="{FF2B5EF4-FFF2-40B4-BE49-F238E27FC236}">
                  <a16:creationId xmlns:a16="http://schemas.microsoft.com/office/drawing/2014/main" id="{BFF6A9CF-CE3A-415F-AF49-9D938415125C}"/>
                </a:ext>
              </a:extLst>
            </p:cNvPr>
            <p:cNvGrpSpPr/>
            <p:nvPr/>
          </p:nvGrpSpPr>
          <p:grpSpPr>
            <a:xfrm>
              <a:off x="-2826" y="0"/>
              <a:ext cx="12023712" cy="6829126"/>
              <a:chOff x="-18610" y="-464267"/>
              <a:chExt cx="11864732" cy="7950878"/>
            </a:xfrm>
          </p:grpSpPr>
          <p:sp>
            <p:nvSpPr>
              <p:cNvPr id="58" name="Rounded Rectangle 5">
                <a:extLst>
                  <a:ext uri="{FF2B5EF4-FFF2-40B4-BE49-F238E27FC236}">
                    <a16:creationId xmlns:a16="http://schemas.microsoft.com/office/drawing/2014/main" id="{3B4201CD-257C-49E1-9214-9284D7B5ED4C}"/>
                  </a:ext>
                </a:extLst>
              </p:cNvPr>
              <p:cNvSpPr/>
              <p:nvPr/>
            </p:nvSpPr>
            <p:spPr>
              <a:xfrm>
                <a:off x="2319898" y="288784"/>
                <a:ext cx="2941162" cy="340519"/>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AMBITION</a:t>
                </a:r>
              </a:p>
            </p:txBody>
          </p:sp>
          <p:sp>
            <p:nvSpPr>
              <p:cNvPr id="59" name="Rounded Rectangle 6">
                <a:extLst>
                  <a:ext uri="{FF2B5EF4-FFF2-40B4-BE49-F238E27FC236}">
                    <a16:creationId xmlns:a16="http://schemas.microsoft.com/office/drawing/2014/main" id="{BDD918BA-C600-497B-925F-E859EDD03569}"/>
                  </a:ext>
                </a:extLst>
              </p:cNvPr>
              <p:cNvSpPr/>
              <p:nvPr/>
            </p:nvSpPr>
            <p:spPr>
              <a:xfrm>
                <a:off x="9071542" y="553953"/>
                <a:ext cx="2774580" cy="39645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OPPORTUNITY AND FAITH</a:t>
                </a:r>
              </a:p>
            </p:txBody>
          </p:sp>
          <p:sp>
            <p:nvSpPr>
              <p:cNvPr id="60" name="Rounded Rectangle 7">
                <a:extLst>
                  <a:ext uri="{FF2B5EF4-FFF2-40B4-BE49-F238E27FC236}">
                    <a16:creationId xmlns:a16="http://schemas.microsoft.com/office/drawing/2014/main" id="{84CFED86-69B6-48E1-B03E-8F4B37C06DA0}"/>
                  </a:ext>
                </a:extLst>
              </p:cNvPr>
              <p:cNvSpPr/>
              <p:nvPr/>
            </p:nvSpPr>
            <p:spPr>
              <a:xfrm>
                <a:off x="2319898" y="695552"/>
                <a:ext cx="1626648" cy="34051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LEARNING</a:t>
                </a:r>
              </a:p>
            </p:txBody>
          </p:sp>
          <p:sp>
            <p:nvSpPr>
              <p:cNvPr id="61" name="TextBox 60">
                <a:extLst>
                  <a:ext uri="{FF2B5EF4-FFF2-40B4-BE49-F238E27FC236}">
                    <a16:creationId xmlns:a16="http://schemas.microsoft.com/office/drawing/2014/main" id="{19F85048-655A-438C-BE50-5D59F4A048EA}"/>
                  </a:ext>
                </a:extLst>
              </p:cNvPr>
              <p:cNvSpPr txBox="1"/>
              <p:nvPr/>
            </p:nvSpPr>
            <p:spPr>
              <a:xfrm rot="16200000">
                <a:off x="-3809383" y="3326506"/>
                <a:ext cx="7950878" cy="369332"/>
              </a:xfrm>
              <a:prstGeom prst="rect">
                <a:avLst/>
              </a:prstGeom>
              <a:solidFill>
                <a:srgbClr val="942C87"/>
              </a:solidFill>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GB" b="1" dirty="0">
                    <a:solidFill>
                      <a:schemeClr val="bg1"/>
                    </a:solidFill>
                    <a:latin typeface="Arial" panose="020B0604020202020204" pitchFamily="34" charset="0"/>
                    <a:cs typeface="Arial" panose="020B0604020202020204" pitchFamily="34" charset="0"/>
                  </a:rPr>
                  <a:t>SUBJECT- ART</a:t>
                </a:r>
              </a:p>
            </p:txBody>
          </p:sp>
          <p:sp>
            <p:nvSpPr>
              <p:cNvPr id="62" name="Rounded Rectangle 12">
                <a:extLst>
                  <a:ext uri="{FF2B5EF4-FFF2-40B4-BE49-F238E27FC236}">
                    <a16:creationId xmlns:a16="http://schemas.microsoft.com/office/drawing/2014/main" id="{B079170C-6382-40B7-8753-8CBB0A135770}"/>
                  </a:ext>
                </a:extLst>
              </p:cNvPr>
              <p:cNvSpPr/>
              <p:nvPr/>
            </p:nvSpPr>
            <p:spPr>
              <a:xfrm>
                <a:off x="4361326" y="695552"/>
                <a:ext cx="1626648" cy="34051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ASSESSMENT</a:t>
                </a:r>
              </a:p>
            </p:txBody>
          </p:sp>
          <p:sp>
            <p:nvSpPr>
              <p:cNvPr id="63" name="Rounded Rectangle 13">
                <a:extLst>
                  <a:ext uri="{FF2B5EF4-FFF2-40B4-BE49-F238E27FC236}">
                    <a16:creationId xmlns:a16="http://schemas.microsoft.com/office/drawing/2014/main" id="{89D46C2B-C085-4B5F-9CE2-44BAC5E1E4C1}"/>
                  </a:ext>
                </a:extLst>
              </p:cNvPr>
              <p:cNvSpPr/>
              <p:nvPr/>
            </p:nvSpPr>
            <p:spPr>
              <a:xfrm>
                <a:off x="6316606" y="576371"/>
                <a:ext cx="2485299" cy="57888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HOW CAN I SUPPORT </a:t>
                </a:r>
              </a:p>
              <a:p>
                <a:pPr algn="ctr"/>
                <a:r>
                  <a:rPr lang="en-GB" sz="1400" b="1" dirty="0">
                    <a:solidFill>
                      <a:srgbClr val="942C87"/>
                    </a:solidFill>
                    <a:latin typeface="Arial" panose="020B0604020202020204" pitchFamily="34" charset="0"/>
                    <a:cs typeface="Arial" panose="020B0604020202020204" pitchFamily="34" charset="0"/>
                  </a:rPr>
                  <a:t>AT HOME</a:t>
                </a:r>
              </a:p>
            </p:txBody>
          </p:sp>
          <p:sp>
            <p:nvSpPr>
              <p:cNvPr id="64" name="Rounded Rectangle 19">
                <a:extLst>
                  <a:ext uri="{FF2B5EF4-FFF2-40B4-BE49-F238E27FC236}">
                    <a16:creationId xmlns:a16="http://schemas.microsoft.com/office/drawing/2014/main" id="{99E7997C-D2C2-48A6-AC0C-A6B6D6611E5E}"/>
                  </a:ext>
                </a:extLst>
              </p:cNvPr>
              <p:cNvSpPr/>
              <p:nvPr/>
            </p:nvSpPr>
            <p:spPr>
              <a:xfrm>
                <a:off x="2247438" y="1506047"/>
                <a:ext cx="1807200" cy="31716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b="1" dirty="0">
                    <a:solidFill>
                      <a:schemeClr val="tx1"/>
                    </a:solidFill>
                    <a:latin typeface="Arial" panose="020B0604020202020204" pitchFamily="34" charset="0"/>
                    <a:cs typeface="Arial" panose="020B0604020202020204" pitchFamily="34" charset="0"/>
                  </a:rPr>
                  <a:t>Portrait and Picasso</a:t>
                </a:r>
              </a:p>
            </p:txBody>
          </p:sp>
          <p:sp>
            <p:nvSpPr>
              <p:cNvPr id="65" name="Rounded Rectangle 21">
                <a:extLst>
                  <a:ext uri="{FF2B5EF4-FFF2-40B4-BE49-F238E27FC236}">
                    <a16:creationId xmlns:a16="http://schemas.microsoft.com/office/drawing/2014/main" id="{7D6E33C6-7784-4BD6-8E38-CC5F18F3A8FB}"/>
                  </a:ext>
                </a:extLst>
              </p:cNvPr>
              <p:cNvSpPr/>
              <p:nvPr/>
            </p:nvSpPr>
            <p:spPr>
              <a:xfrm>
                <a:off x="6247056" y="4048142"/>
                <a:ext cx="2624400" cy="51538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Helpful website: Dali museum</a:t>
                </a:r>
              </a:p>
              <a:p>
                <a:r>
                  <a:rPr lang="en-GB" sz="1000" dirty="0">
                    <a:solidFill>
                      <a:srgbClr val="0070C0"/>
                    </a:solidFill>
                    <a:latin typeface="Arial" panose="020B0604020202020204" pitchFamily="34" charset="0"/>
                    <a:cs typeface="Arial" panose="020B0604020202020204" pitchFamily="34" charset="0"/>
                  </a:rPr>
                  <a:t>www.thedali.org</a:t>
                </a:r>
              </a:p>
            </p:txBody>
          </p:sp>
          <p:sp>
            <p:nvSpPr>
              <p:cNvPr id="66" name="Rounded Rectangle 22">
                <a:extLst>
                  <a:ext uri="{FF2B5EF4-FFF2-40B4-BE49-F238E27FC236}">
                    <a16:creationId xmlns:a16="http://schemas.microsoft.com/office/drawing/2014/main" id="{E59CAA8C-1C13-41B2-BDE9-5ED6AE63B030}"/>
                  </a:ext>
                </a:extLst>
              </p:cNvPr>
              <p:cNvSpPr/>
              <p:nvPr/>
            </p:nvSpPr>
            <p:spPr>
              <a:xfrm>
                <a:off x="2247438" y="2280511"/>
                <a:ext cx="1807200" cy="31716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b="1" dirty="0">
                    <a:solidFill>
                      <a:schemeClr val="tx1"/>
                    </a:solidFill>
                    <a:latin typeface="Arial" panose="020B0604020202020204" pitchFamily="34" charset="0"/>
                    <a:cs typeface="Arial" panose="020B0604020202020204" pitchFamily="34" charset="0"/>
                  </a:rPr>
                  <a:t>Picasso</a:t>
                </a:r>
              </a:p>
            </p:txBody>
          </p:sp>
          <p:sp>
            <p:nvSpPr>
              <p:cNvPr id="67" name="Rounded Rectangle 23">
                <a:extLst>
                  <a:ext uri="{FF2B5EF4-FFF2-40B4-BE49-F238E27FC236}">
                    <a16:creationId xmlns:a16="http://schemas.microsoft.com/office/drawing/2014/main" id="{0CA40619-C958-48B2-BB8C-CC1A15891E74}"/>
                  </a:ext>
                </a:extLst>
              </p:cNvPr>
              <p:cNvSpPr/>
              <p:nvPr/>
            </p:nvSpPr>
            <p:spPr>
              <a:xfrm>
                <a:off x="4260747" y="3330303"/>
                <a:ext cx="1807200" cy="317162"/>
              </a:xfrm>
              <a:prstGeom prst="roundRect">
                <a:avLst/>
              </a:prstGeom>
              <a:solidFill>
                <a:srgbClr val="942C8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endParaRPr lang="en-GB" sz="1000" dirty="0">
                  <a:solidFill>
                    <a:schemeClr val="tx1"/>
                  </a:solidFill>
                  <a:latin typeface="Arial" panose="020B0604020202020204" pitchFamily="34" charset="0"/>
                  <a:cs typeface="Arial" panose="020B0604020202020204" pitchFamily="34" charset="0"/>
                </a:endParaRPr>
              </a:p>
            </p:txBody>
          </p:sp>
          <p:sp>
            <p:nvSpPr>
              <p:cNvPr id="68" name="Rounded Rectangle 24">
                <a:extLst>
                  <a:ext uri="{FF2B5EF4-FFF2-40B4-BE49-F238E27FC236}">
                    <a16:creationId xmlns:a16="http://schemas.microsoft.com/office/drawing/2014/main" id="{C5026621-F845-4209-8F25-F7D49F04E144}"/>
                  </a:ext>
                </a:extLst>
              </p:cNvPr>
              <p:cNvSpPr/>
              <p:nvPr/>
            </p:nvSpPr>
            <p:spPr>
              <a:xfrm>
                <a:off x="6247056" y="2181397"/>
                <a:ext cx="2624400" cy="51538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Helpful website: Picasso museum</a:t>
                </a:r>
              </a:p>
              <a:p>
                <a:r>
                  <a:rPr lang="en-GB" sz="1000" dirty="0">
                    <a:solidFill>
                      <a:srgbClr val="0070C0"/>
                    </a:solidFill>
                    <a:latin typeface="Arial" panose="020B0604020202020204" pitchFamily="34" charset="0"/>
                    <a:cs typeface="Arial" panose="020B0604020202020204" pitchFamily="34" charset="0"/>
                  </a:rPr>
                  <a:t>museupicassobcn.cat/</a:t>
                </a:r>
                <a:r>
                  <a:rPr lang="en-GB" sz="1000" dirty="0" err="1">
                    <a:solidFill>
                      <a:srgbClr val="0070C0"/>
                    </a:solidFill>
                    <a:latin typeface="Arial" panose="020B0604020202020204" pitchFamily="34" charset="0"/>
                    <a:cs typeface="Arial" panose="020B0604020202020204" pitchFamily="34" charset="0"/>
                  </a:rPr>
                  <a:t>en</a:t>
                </a:r>
                <a:endParaRPr lang="en-GB" sz="1000" dirty="0">
                  <a:solidFill>
                    <a:srgbClr val="0070C0"/>
                  </a:solidFill>
                  <a:latin typeface="Arial" panose="020B0604020202020204" pitchFamily="34" charset="0"/>
                  <a:cs typeface="Arial" panose="020B0604020202020204" pitchFamily="34" charset="0"/>
                </a:endParaRPr>
              </a:p>
            </p:txBody>
          </p:sp>
          <p:sp>
            <p:nvSpPr>
              <p:cNvPr id="69" name="Rounded Rectangle 25">
                <a:extLst>
                  <a:ext uri="{FF2B5EF4-FFF2-40B4-BE49-F238E27FC236}">
                    <a16:creationId xmlns:a16="http://schemas.microsoft.com/office/drawing/2014/main" id="{252BD3D9-CFAC-401C-8820-989E4435858A}"/>
                  </a:ext>
                </a:extLst>
              </p:cNvPr>
              <p:cNvSpPr/>
              <p:nvPr/>
            </p:nvSpPr>
            <p:spPr>
              <a:xfrm>
                <a:off x="2238966" y="3344644"/>
                <a:ext cx="1807200" cy="31716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b="1" dirty="0">
                    <a:solidFill>
                      <a:schemeClr val="tx1"/>
                    </a:solidFill>
                    <a:latin typeface="Arial" panose="020B0604020202020204" pitchFamily="34" charset="0"/>
                    <a:cs typeface="Arial" panose="020B0604020202020204" pitchFamily="34" charset="0"/>
                  </a:rPr>
                  <a:t>Surrealism</a:t>
                </a:r>
              </a:p>
            </p:txBody>
          </p:sp>
          <p:sp>
            <p:nvSpPr>
              <p:cNvPr id="70" name="Rounded Rectangle 26">
                <a:extLst>
                  <a:ext uri="{FF2B5EF4-FFF2-40B4-BE49-F238E27FC236}">
                    <a16:creationId xmlns:a16="http://schemas.microsoft.com/office/drawing/2014/main" id="{1A018E75-8959-4120-AF03-AE6EF35B3F80}"/>
                  </a:ext>
                </a:extLst>
              </p:cNvPr>
              <p:cNvSpPr/>
              <p:nvPr/>
            </p:nvSpPr>
            <p:spPr>
              <a:xfrm>
                <a:off x="6247054" y="5936657"/>
                <a:ext cx="2624400" cy="51538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Help your child to print landscape images.</a:t>
                </a:r>
              </a:p>
              <a:p>
                <a:r>
                  <a:rPr lang="en-GB" sz="1000" dirty="0">
                    <a:solidFill>
                      <a:schemeClr val="tx1"/>
                    </a:solidFill>
                    <a:latin typeface="Arial" panose="020B0604020202020204" pitchFamily="34" charset="0"/>
                    <a:cs typeface="Arial" panose="020B0604020202020204" pitchFamily="34" charset="0"/>
                  </a:rPr>
                  <a:t>Visit the David Hockney gallery in </a:t>
                </a:r>
                <a:r>
                  <a:rPr lang="en-GB" sz="1000" dirty="0" err="1">
                    <a:solidFill>
                      <a:schemeClr val="tx1"/>
                    </a:solidFill>
                    <a:latin typeface="Arial" panose="020B0604020202020204" pitchFamily="34" charset="0"/>
                    <a:cs typeface="Arial" panose="020B0604020202020204" pitchFamily="34" charset="0"/>
                  </a:rPr>
                  <a:t>Saltaire</a:t>
                </a:r>
                <a:endParaRPr lang="en-GB" sz="1000" dirty="0">
                  <a:solidFill>
                    <a:schemeClr val="tx1"/>
                  </a:solidFill>
                  <a:latin typeface="Arial" panose="020B0604020202020204" pitchFamily="34" charset="0"/>
                  <a:cs typeface="Arial" panose="020B0604020202020204" pitchFamily="34" charset="0"/>
                </a:endParaRPr>
              </a:p>
            </p:txBody>
          </p:sp>
          <p:sp>
            <p:nvSpPr>
              <p:cNvPr id="71" name="Rounded Rectangle 30">
                <a:extLst>
                  <a:ext uri="{FF2B5EF4-FFF2-40B4-BE49-F238E27FC236}">
                    <a16:creationId xmlns:a16="http://schemas.microsoft.com/office/drawing/2014/main" id="{E11A4362-8CF0-430E-9556-102E8F04C751}"/>
                  </a:ext>
                </a:extLst>
              </p:cNvPr>
              <p:cNvSpPr/>
              <p:nvPr/>
            </p:nvSpPr>
            <p:spPr>
              <a:xfrm>
                <a:off x="2254371" y="4141427"/>
                <a:ext cx="1807200" cy="31716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b="1" dirty="0">
                    <a:solidFill>
                      <a:schemeClr val="tx1"/>
                    </a:solidFill>
                    <a:latin typeface="Arial" panose="020B0604020202020204" pitchFamily="34" charset="0"/>
                    <a:cs typeface="Arial" panose="020B0604020202020204" pitchFamily="34" charset="0"/>
                  </a:rPr>
                  <a:t>Surrealism</a:t>
                </a:r>
              </a:p>
            </p:txBody>
          </p:sp>
          <p:sp>
            <p:nvSpPr>
              <p:cNvPr id="72" name="Rounded Rectangle 31">
                <a:extLst>
                  <a:ext uri="{FF2B5EF4-FFF2-40B4-BE49-F238E27FC236}">
                    <a16:creationId xmlns:a16="http://schemas.microsoft.com/office/drawing/2014/main" id="{E7501D3D-AB24-463B-9430-A9D9E2E079A2}"/>
                  </a:ext>
                </a:extLst>
              </p:cNvPr>
              <p:cNvSpPr/>
              <p:nvPr/>
            </p:nvSpPr>
            <p:spPr>
              <a:xfrm>
                <a:off x="2229622" y="5294177"/>
                <a:ext cx="1807200" cy="31716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b="1" dirty="0">
                    <a:solidFill>
                      <a:schemeClr val="tx1"/>
                    </a:solidFill>
                    <a:latin typeface="Arial" panose="020B0604020202020204" pitchFamily="34" charset="0"/>
                    <a:cs typeface="Arial" panose="020B0604020202020204" pitchFamily="34" charset="0"/>
                  </a:rPr>
                  <a:t>Mexico </a:t>
                </a:r>
              </a:p>
            </p:txBody>
          </p:sp>
          <p:sp>
            <p:nvSpPr>
              <p:cNvPr id="73" name="Rounded Rectangle 32">
                <a:extLst>
                  <a:ext uri="{FF2B5EF4-FFF2-40B4-BE49-F238E27FC236}">
                    <a16:creationId xmlns:a16="http://schemas.microsoft.com/office/drawing/2014/main" id="{93C9C617-731F-4AAB-9CC1-A6082E2C5978}"/>
                  </a:ext>
                </a:extLst>
              </p:cNvPr>
              <p:cNvSpPr/>
              <p:nvPr/>
            </p:nvSpPr>
            <p:spPr>
              <a:xfrm>
                <a:off x="2229622" y="6090959"/>
                <a:ext cx="1807200" cy="31716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b="1" dirty="0">
                    <a:solidFill>
                      <a:schemeClr val="tx1"/>
                    </a:solidFill>
                    <a:latin typeface="Arial" panose="020B0604020202020204" pitchFamily="34" charset="0"/>
                    <a:cs typeface="Arial" panose="020B0604020202020204" pitchFamily="34" charset="0"/>
                  </a:rPr>
                  <a:t>Landscape</a:t>
                </a:r>
              </a:p>
            </p:txBody>
          </p:sp>
          <p:sp>
            <p:nvSpPr>
              <p:cNvPr id="74" name="Rounded Rectangle 33">
                <a:extLst>
                  <a:ext uri="{FF2B5EF4-FFF2-40B4-BE49-F238E27FC236}">
                    <a16:creationId xmlns:a16="http://schemas.microsoft.com/office/drawing/2014/main" id="{4E069D78-0121-47E1-A43A-0A2A731B6A0F}"/>
                  </a:ext>
                </a:extLst>
              </p:cNvPr>
              <p:cNvSpPr/>
              <p:nvPr/>
            </p:nvSpPr>
            <p:spPr>
              <a:xfrm>
                <a:off x="516051" y="307728"/>
                <a:ext cx="1358735" cy="39645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YEAR 8</a:t>
                </a:r>
              </a:p>
            </p:txBody>
          </p:sp>
          <p:sp>
            <p:nvSpPr>
              <p:cNvPr id="75" name="Rounded Rectangle 34">
                <a:extLst>
                  <a:ext uri="{FF2B5EF4-FFF2-40B4-BE49-F238E27FC236}">
                    <a16:creationId xmlns:a16="http://schemas.microsoft.com/office/drawing/2014/main" id="{E330BF60-8381-4490-A8F8-72ACFB89B0CA}"/>
                  </a:ext>
                </a:extLst>
              </p:cNvPr>
              <p:cNvSpPr/>
              <p:nvPr/>
            </p:nvSpPr>
            <p:spPr>
              <a:xfrm>
                <a:off x="4244879" y="1468240"/>
                <a:ext cx="1807200" cy="317162"/>
              </a:xfrm>
              <a:prstGeom prst="roundRect">
                <a:avLst/>
              </a:prstGeom>
              <a:solidFill>
                <a:srgbClr val="942C8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Baseline Test September</a:t>
                </a:r>
              </a:p>
            </p:txBody>
          </p:sp>
          <p:sp>
            <p:nvSpPr>
              <p:cNvPr id="76" name="Rounded Rectangle 35">
                <a:extLst>
                  <a:ext uri="{FF2B5EF4-FFF2-40B4-BE49-F238E27FC236}">
                    <a16:creationId xmlns:a16="http://schemas.microsoft.com/office/drawing/2014/main" id="{43BB483F-B594-4F67-B5AC-F21CD943C581}"/>
                  </a:ext>
                </a:extLst>
              </p:cNvPr>
              <p:cNvSpPr/>
              <p:nvPr/>
            </p:nvSpPr>
            <p:spPr>
              <a:xfrm>
                <a:off x="4187270" y="5244976"/>
                <a:ext cx="1807200" cy="317162"/>
              </a:xfrm>
              <a:prstGeom prst="roundRect">
                <a:avLst/>
              </a:prstGeom>
              <a:solidFill>
                <a:srgbClr val="942C8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endParaRPr lang="en-GB" sz="1000" dirty="0">
                  <a:solidFill>
                    <a:schemeClr val="tx1"/>
                  </a:solidFill>
                  <a:latin typeface="Arial" panose="020B0604020202020204" pitchFamily="34" charset="0"/>
                  <a:cs typeface="Arial" panose="020B0604020202020204" pitchFamily="34" charset="0"/>
                </a:endParaRPr>
              </a:p>
            </p:txBody>
          </p:sp>
          <p:sp>
            <p:nvSpPr>
              <p:cNvPr id="77" name="Rounded Rectangle 36">
                <a:extLst>
                  <a:ext uri="{FF2B5EF4-FFF2-40B4-BE49-F238E27FC236}">
                    <a16:creationId xmlns:a16="http://schemas.microsoft.com/office/drawing/2014/main" id="{4BAD6E79-6986-44A6-9EDF-433110563B54}"/>
                  </a:ext>
                </a:extLst>
              </p:cNvPr>
              <p:cNvSpPr/>
              <p:nvPr/>
            </p:nvSpPr>
            <p:spPr>
              <a:xfrm>
                <a:off x="4196386" y="6044408"/>
                <a:ext cx="1807200" cy="317162"/>
              </a:xfrm>
              <a:prstGeom prst="roundRect">
                <a:avLst/>
              </a:prstGeom>
              <a:solidFill>
                <a:srgbClr val="942C8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Project evaluation</a:t>
                </a:r>
              </a:p>
            </p:txBody>
          </p:sp>
          <p:sp>
            <p:nvSpPr>
              <p:cNvPr id="78" name="Rounded Rectangle 37">
                <a:extLst>
                  <a:ext uri="{FF2B5EF4-FFF2-40B4-BE49-F238E27FC236}">
                    <a16:creationId xmlns:a16="http://schemas.microsoft.com/office/drawing/2014/main" id="{70EAACBE-E775-4EA0-8641-8AA06CBC6177}"/>
                  </a:ext>
                </a:extLst>
              </p:cNvPr>
              <p:cNvSpPr/>
              <p:nvPr/>
            </p:nvSpPr>
            <p:spPr>
              <a:xfrm>
                <a:off x="4236525" y="4136211"/>
                <a:ext cx="1807200" cy="317162"/>
              </a:xfrm>
              <a:prstGeom prst="roundRect">
                <a:avLst/>
              </a:prstGeom>
              <a:solidFill>
                <a:srgbClr val="942C8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Project evaluation</a:t>
                </a:r>
              </a:p>
            </p:txBody>
          </p:sp>
          <p:sp>
            <p:nvSpPr>
              <p:cNvPr id="79" name="Rounded Rectangle 38">
                <a:extLst>
                  <a:ext uri="{FF2B5EF4-FFF2-40B4-BE49-F238E27FC236}">
                    <a16:creationId xmlns:a16="http://schemas.microsoft.com/office/drawing/2014/main" id="{08BF394E-F6CE-4EB6-9715-6FF7AF760C00}"/>
                  </a:ext>
                </a:extLst>
              </p:cNvPr>
              <p:cNvSpPr/>
              <p:nvPr/>
            </p:nvSpPr>
            <p:spPr>
              <a:xfrm>
                <a:off x="4271050" y="2271743"/>
                <a:ext cx="1807200" cy="317162"/>
              </a:xfrm>
              <a:prstGeom prst="roundRect">
                <a:avLst/>
              </a:prstGeom>
              <a:solidFill>
                <a:srgbClr val="942C8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Project evaluation</a:t>
                </a:r>
              </a:p>
            </p:txBody>
          </p:sp>
          <p:sp>
            <p:nvSpPr>
              <p:cNvPr id="80" name="Rounded Rectangle 39">
                <a:extLst>
                  <a:ext uri="{FF2B5EF4-FFF2-40B4-BE49-F238E27FC236}">
                    <a16:creationId xmlns:a16="http://schemas.microsoft.com/office/drawing/2014/main" id="{86011D01-7239-4628-A6A9-2CFB273D75A8}"/>
                  </a:ext>
                </a:extLst>
              </p:cNvPr>
              <p:cNvSpPr/>
              <p:nvPr/>
            </p:nvSpPr>
            <p:spPr>
              <a:xfrm>
                <a:off x="6247055" y="5127469"/>
                <a:ext cx="2624400" cy="51538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Support completion of homework for practical lessons. </a:t>
                </a:r>
              </a:p>
            </p:txBody>
          </p:sp>
          <p:sp>
            <p:nvSpPr>
              <p:cNvPr id="81" name="Rounded Rectangle 40">
                <a:extLst>
                  <a:ext uri="{FF2B5EF4-FFF2-40B4-BE49-F238E27FC236}">
                    <a16:creationId xmlns:a16="http://schemas.microsoft.com/office/drawing/2014/main" id="{3D0C0786-2B7C-44E5-872E-8FF75A8C9076}"/>
                  </a:ext>
                </a:extLst>
              </p:cNvPr>
              <p:cNvSpPr/>
              <p:nvPr/>
            </p:nvSpPr>
            <p:spPr>
              <a:xfrm>
                <a:off x="6247056" y="1369129"/>
                <a:ext cx="2624400" cy="51538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Support completion of drawing and research tasks. </a:t>
                </a:r>
              </a:p>
            </p:txBody>
          </p:sp>
          <p:sp>
            <p:nvSpPr>
              <p:cNvPr id="83" name="Rounded Rectangle 42">
                <a:extLst>
                  <a:ext uri="{FF2B5EF4-FFF2-40B4-BE49-F238E27FC236}">
                    <a16:creationId xmlns:a16="http://schemas.microsoft.com/office/drawing/2014/main" id="{C7D35331-61A9-46AE-816B-BF82EED77A9C}"/>
                  </a:ext>
                </a:extLst>
              </p:cNvPr>
              <p:cNvSpPr/>
              <p:nvPr/>
            </p:nvSpPr>
            <p:spPr>
              <a:xfrm>
                <a:off x="9146487" y="2878406"/>
                <a:ext cx="2624688" cy="150651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Royal academy of Arts Young artist competition. Pupils upload an image of a piece of Art to the website. Worksheet and Instructions given to pupils.</a:t>
                </a:r>
              </a:p>
              <a:p>
                <a:r>
                  <a:rPr lang="en-GB" sz="1000" dirty="0">
                    <a:hlinkClick r:id="rId2"/>
                  </a:rPr>
                  <a:t>Young Artists' Summer Show 2023 | Exhibition | Royal Academy of Arts</a:t>
                </a:r>
                <a:endParaRPr lang="en-GB" sz="1000" dirty="0">
                  <a:solidFill>
                    <a:schemeClr val="tx1"/>
                  </a:solidFill>
                  <a:latin typeface="Arial" panose="020B0604020202020204" pitchFamily="34" charset="0"/>
                  <a:cs typeface="Arial" panose="020B0604020202020204" pitchFamily="34" charset="0"/>
                </a:endParaRPr>
              </a:p>
              <a:p>
                <a:endParaRPr lang="en-GB" sz="1000" b="1" dirty="0">
                  <a:solidFill>
                    <a:schemeClr val="tx1"/>
                  </a:solidFill>
                  <a:latin typeface="Arial" panose="020B0604020202020204" pitchFamily="34" charset="0"/>
                  <a:cs typeface="Arial" panose="020B0604020202020204" pitchFamily="34" charset="0"/>
                </a:endParaRPr>
              </a:p>
            </p:txBody>
          </p:sp>
          <p:grpSp>
            <p:nvGrpSpPr>
              <p:cNvPr id="86" name="Group 85">
                <a:extLst>
                  <a:ext uri="{FF2B5EF4-FFF2-40B4-BE49-F238E27FC236}">
                    <a16:creationId xmlns:a16="http://schemas.microsoft.com/office/drawing/2014/main" id="{26F787F4-A2C7-4DA7-B537-C97002C3D7E1}"/>
                  </a:ext>
                </a:extLst>
              </p:cNvPr>
              <p:cNvGrpSpPr/>
              <p:nvPr/>
            </p:nvGrpSpPr>
            <p:grpSpPr>
              <a:xfrm>
                <a:off x="516052" y="1375942"/>
                <a:ext cx="1541145" cy="1403350"/>
                <a:chOff x="0" y="0"/>
                <a:chExt cx="1541145" cy="1403350"/>
              </a:xfrm>
            </p:grpSpPr>
            <p:grpSp>
              <p:nvGrpSpPr>
                <p:cNvPr id="100" name="Group 99">
                  <a:extLst>
                    <a:ext uri="{FF2B5EF4-FFF2-40B4-BE49-F238E27FC236}">
                      <a16:creationId xmlns:a16="http://schemas.microsoft.com/office/drawing/2014/main" id="{538B90F7-9397-45EC-9539-C41F04B3C3AA}"/>
                    </a:ext>
                  </a:extLst>
                </p:cNvPr>
                <p:cNvGrpSpPr/>
                <p:nvPr/>
              </p:nvGrpSpPr>
              <p:grpSpPr>
                <a:xfrm>
                  <a:off x="0" y="0"/>
                  <a:ext cx="1541145" cy="1403350"/>
                  <a:chOff x="0" y="0"/>
                  <a:chExt cx="1541145" cy="1403350"/>
                </a:xfrm>
              </p:grpSpPr>
              <p:pic>
                <p:nvPicPr>
                  <p:cNvPr id="102" name="Content Placeholder 4">
                    <a:extLst>
                      <a:ext uri="{FF2B5EF4-FFF2-40B4-BE49-F238E27FC236}">
                        <a16:creationId xmlns:a16="http://schemas.microsoft.com/office/drawing/2014/main" id="{BD97F95D-6E15-4BE9-A0E5-C9B53C211B4D}"/>
                      </a:ext>
                    </a:extLst>
                  </p:cNvPr>
                  <p:cNvPicPr/>
                  <p:nvPr/>
                </p:nvPicPr>
                <p:blipFill rotWithShape="1">
                  <a:blip r:embed="rId3">
                    <a:alphaModFix/>
                    <a:extLst>
                      <a:ext uri="{BEBA8EAE-BF5A-486C-A8C5-ECC9F3942E4B}">
                        <a14:imgProps xmlns:a14="http://schemas.microsoft.com/office/drawing/2010/main">
                          <a14:imgLayer r:embed="rId4">
                            <a14:imgEffect>
                              <a14:colorTemperature colorTemp="6521"/>
                            </a14:imgEffect>
                            <a14:imgEffect>
                              <a14:saturation sat="0"/>
                            </a14:imgEffect>
                          </a14:imgLayer>
                        </a14:imgProps>
                      </a:ext>
                    </a:extLst>
                  </a:blip>
                  <a:srcRect l="15246" t="8707" r="2591" b="10331"/>
                  <a:stretch/>
                </p:blipFill>
                <p:spPr>
                  <a:xfrm>
                    <a:off x="0" y="0"/>
                    <a:ext cx="1541145" cy="1403350"/>
                  </a:xfrm>
                  <a:prstGeom prst="rect">
                    <a:avLst/>
                  </a:prstGeom>
                  <a:noFill/>
                </p:spPr>
              </p:pic>
              <p:sp>
                <p:nvSpPr>
                  <p:cNvPr id="103" name="TextBox 11">
                    <a:extLst>
                      <a:ext uri="{FF2B5EF4-FFF2-40B4-BE49-F238E27FC236}">
                        <a16:creationId xmlns:a16="http://schemas.microsoft.com/office/drawing/2014/main" id="{2CFEBA48-961E-4E47-83E2-69B2675318F3}"/>
                      </a:ext>
                    </a:extLst>
                  </p:cNvPr>
                  <p:cNvSpPr txBox="1"/>
                  <p:nvPr/>
                </p:nvSpPr>
                <p:spPr>
                  <a:xfrm>
                    <a:off x="307239" y="197511"/>
                    <a:ext cx="885983" cy="369332"/>
                  </a:xfrm>
                  <a:prstGeom prst="rect">
                    <a:avLst/>
                  </a:prstGeom>
                  <a:solidFill>
                    <a:srgbClr val="B9B9B9"/>
                  </a:solidFill>
                </p:spPr>
                <p:txBody>
                  <a:bodyPr wrap="square" rtlCol="0">
                    <a:spAutoFit/>
                  </a:bodyPr>
                  <a:lstStyle/>
                  <a:p>
                    <a:endParaRPr lang="en-GB"/>
                  </a:p>
                </p:txBody>
              </p:sp>
            </p:grpSp>
            <p:sp>
              <p:nvSpPr>
                <p:cNvPr id="101" name="TextBox 17">
                  <a:extLst>
                    <a:ext uri="{FF2B5EF4-FFF2-40B4-BE49-F238E27FC236}">
                      <a16:creationId xmlns:a16="http://schemas.microsoft.com/office/drawing/2014/main" id="{7D8B5F00-FE8B-4823-BE8E-711C5602C717}"/>
                    </a:ext>
                  </a:extLst>
                </p:cNvPr>
                <p:cNvSpPr txBox="1"/>
                <p:nvPr/>
              </p:nvSpPr>
              <p:spPr>
                <a:xfrm>
                  <a:off x="191518" y="333654"/>
                  <a:ext cx="1133475" cy="584775"/>
                </a:xfrm>
                <a:prstGeom prst="rect">
                  <a:avLst/>
                </a:prstGeom>
                <a:solidFill>
                  <a:srgbClr val="B9B9B9"/>
                </a:solidFill>
              </p:spPr>
              <p:txBody>
                <a:bodyPr wrap="square" rtlCol="0">
                  <a:spAutoFit/>
                </a:bodyPr>
                <a:lstStyle/>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AUTUMN</a:t>
                  </a:r>
                  <a:endParaRPr lang="en-GB" sz="1400"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TERM</a:t>
                  </a:r>
                  <a:endParaRPr lang="en-GB" sz="1400" dirty="0">
                    <a:effectLst/>
                    <a:latin typeface="Arial" panose="020B0604020202020204" pitchFamily="34" charset="0"/>
                    <a:ea typeface="Times New Roman" panose="02020603050405020304" pitchFamily="18" charset="0"/>
                    <a:cs typeface="Arial" panose="020B0604020202020204" pitchFamily="34" charset="0"/>
                  </a:endParaRPr>
                </a:p>
              </p:txBody>
            </p:sp>
          </p:grpSp>
          <p:grpSp>
            <p:nvGrpSpPr>
              <p:cNvPr id="87" name="Group 86">
                <a:extLst>
                  <a:ext uri="{FF2B5EF4-FFF2-40B4-BE49-F238E27FC236}">
                    <a16:creationId xmlns:a16="http://schemas.microsoft.com/office/drawing/2014/main" id="{20CA21E4-D26B-438D-8DBB-4D1F2D4926CC}"/>
                  </a:ext>
                </a:extLst>
              </p:cNvPr>
              <p:cNvGrpSpPr/>
              <p:nvPr/>
            </p:nvGrpSpPr>
            <p:grpSpPr>
              <a:xfrm>
                <a:off x="518712" y="3225248"/>
                <a:ext cx="1541145" cy="1403350"/>
                <a:chOff x="0" y="0"/>
                <a:chExt cx="1541145" cy="1403350"/>
              </a:xfrm>
            </p:grpSpPr>
            <p:grpSp>
              <p:nvGrpSpPr>
                <p:cNvPr id="96" name="Group 95">
                  <a:extLst>
                    <a:ext uri="{FF2B5EF4-FFF2-40B4-BE49-F238E27FC236}">
                      <a16:creationId xmlns:a16="http://schemas.microsoft.com/office/drawing/2014/main" id="{346FEEEE-1C28-4AA3-B34D-111B478CFF5A}"/>
                    </a:ext>
                  </a:extLst>
                </p:cNvPr>
                <p:cNvGrpSpPr/>
                <p:nvPr/>
              </p:nvGrpSpPr>
              <p:grpSpPr>
                <a:xfrm>
                  <a:off x="0" y="0"/>
                  <a:ext cx="1541145" cy="1403350"/>
                  <a:chOff x="0" y="0"/>
                  <a:chExt cx="1541145" cy="1403350"/>
                </a:xfrm>
              </p:grpSpPr>
              <p:pic>
                <p:nvPicPr>
                  <p:cNvPr id="98" name="Content Placeholder 4">
                    <a:extLst>
                      <a:ext uri="{FF2B5EF4-FFF2-40B4-BE49-F238E27FC236}">
                        <a16:creationId xmlns:a16="http://schemas.microsoft.com/office/drawing/2014/main" id="{BE9B719F-947D-4C3F-A7EF-E9D00E622AED}"/>
                      </a:ext>
                    </a:extLst>
                  </p:cNvPr>
                  <p:cNvPicPr/>
                  <p:nvPr/>
                </p:nvPicPr>
                <p:blipFill rotWithShape="1">
                  <a:blip r:embed="rId3">
                    <a:alphaModFix/>
                    <a:extLst>
                      <a:ext uri="{BEBA8EAE-BF5A-486C-A8C5-ECC9F3942E4B}">
                        <a14:imgProps xmlns:a14="http://schemas.microsoft.com/office/drawing/2010/main">
                          <a14:imgLayer r:embed="rId4">
                            <a14:imgEffect>
                              <a14:colorTemperature colorTemp="6521"/>
                            </a14:imgEffect>
                            <a14:imgEffect>
                              <a14:saturation sat="0"/>
                            </a14:imgEffect>
                          </a14:imgLayer>
                        </a14:imgProps>
                      </a:ext>
                    </a:extLst>
                  </a:blip>
                  <a:srcRect l="15246" t="8707" r="2591" b="10331"/>
                  <a:stretch/>
                </p:blipFill>
                <p:spPr>
                  <a:xfrm>
                    <a:off x="0" y="0"/>
                    <a:ext cx="1541145" cy="1403350"/>
                  </a:xfrm>
                  <a:prstGeom prst="rect">
                    <a:avLst/>
                  </a:prstGeom>
                  <a:noFill/>
                </p:spPr>
              </p:pic>
              <p:sp>
                <p:nvSpPr>
                  <p:cNvPr id="99" name="TextBox 11">
                    <a:extLst>
                      <a:ext uri="{FF2B5EF4-FFF2-40B4-BE49-F238E27FC236}">
                        <a16:creationId xmlns:a16="http://schemas.microsoft.com/office/drawing/2014/main" id="{F88375D1-4A08-4AFE-A052-68D45A0DC2B9}"/>
                      </a:ext>
                    </a:extLst>
                  </p:cNvPr>
                  <p:cNvSpPr txBox="1"/>
                  <p:nvPr/>
                </p:nvSpPr>
                <p:spPr>
                  <a:xfrm>
                    <a:off x="307239" y="197511"/>
                    <a:ext cx="885983" cy="369332"/>
                  </a:xfrm>
                  <a:prstGeom prst="rect">
                    <a:avLst/>
                  </a:prstGeom>
                  <a:solidFill>
                    <a:srgbClr val="B9B9B9"/>
                  </a:solidFill>
                </p:spPr>
                <p:txBody>
                  <a:bodyPr wrap="square" rtlCol="0">
                    <a:spAutoFit/>
                  </a:bodyPr>
                  <a:lstStyle/>
                  <a:p>
                    <a:endParaRPr lang="en-GB"/>
                  </a:p>
                </p:txBody>
              </p:sp>
            </p:grpSp>
            <p:sp>
              <p:nvSpPr>
                <p:cNvPr id="97" name="TextBox 17">
                  <a:extLst>
                    <a:ext uri="{FF2B5EF4-FFF2-40B4-BE49-F238E27FC236}">
                      <a16:creationId xmlns:a16="http://schemas.microsoft.com/office/drawing/2014/main" id="{321FB42E-1BB2-48A3-AB0D-7B7456339C99}"/>
                    </a:ext>
                  </a:extLst>
                </p:cNvPr>
                <p:cNvSpPr txBox="1"/>
                <p:nvPr/>
              </p:nvSpPr>
              <p:spPr>
                <a:xfrm>
                  <a:off x="197511" y="277978"/>
                  <a:ext cx="1134110" cy="584775"/>
                </a:xfrm>
                <a:prstGeom prst="rect">
                  <a:avLst/>
                </a:prstGeom>
                <a:solidFill>
                  <a:srgbClr val="B9B9B9"/>
                </a:solidFill>
              </p:spPr>
              <p:txBody>
                <a:bodyPr wrap="square" rtlCol="0">
                  <a:spAutoFit/>
                </a:bodyPr>
                <a:lstStyle/>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SPRING</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TERM</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p:txBody>
            </p:sp>
          </p:grpSp>
          <p:grpSp>
            <p:nvGrpSpPr>
              <p:cNvPr id="88" name="Group 87">
                <a:extLst>
                  <a:ext uri="{FF2B5EF4-FFF2-40B4-BE49-F238E27FC236}">
                    <a16:creationId xmlns:a16="http://schemas.microsoft.com/office/drawing/2014/main" id="{09CAA05A-466C-47F1-8FA8-BDDC795FA530}"/>
                  </a:ext>
                </a:extLst>
              </p:cNvPr>
              <p:cNvGrpSpPr/>
              <p:nvPr/>
            </p:nvGrpSpPr>
            <p:grpSpPr>
              <a:xfrm>
                <a:off x="516052" y="5161955"/>
                <a:ext cx="1541145" cy="1403350"/>
                <a:chOff x="0" y="0"/>
                <a:chExt cx="1541145" cy="1403350"/>
              </a:xfrm>
            </p:grpSpPr>
            <p:grpSp>
              <p:nvGrpSpPr>
                <p:cNvPr id="92" name="Group 91">
                  <a:extLst>
                    <a:ext uri="{FF2B5EF4-FFF2-40B4-BE49-F238E27FC236}">
                      <a16:creationId xmlns:a16="http://schemas.microsoft.com/office/drawing/2014/main" id="{797960BF-F65F-45E1-878E-61718C7E6916}"/>
                    </a:ext>
                  </a:extLst>
                </p:cNvPr>
                <p:cNvGrpSpPr/>
                <p:nvPr/>
              </p:nvGrpSpPr>
              <p:grpSpPr>
                <a:xfrm>
                  <a:off x="0" y="0"/>
                  <a:ext cx="1541145" cy="1403350"/>
                  <a:chOff x="0" y="0"/>
                  <a:chExt cx="1541145" cy="1403350"/>
                </a:xfrm>
              </p:grpSpPr>
              <p:pic>
                <p:nvPicPr>
                  <p:cNvPr id="94" name="Content Placeholder 4">
                    <a:extLst>
                      <a:ext uri="{FF2B5EF4-FFF2-40B4-BE49-F238E27FC236}">
                        <a16:creationId xmlns:a16="http://schemas.microsoft.com/office/drawing/2014/main" id="{B06169C5-4726-4D28-BA64-F2396EE992AB}"/>
                      </a:ext>
                    </a:extLst>
                  </p:cNvPr>
                  <p:cNvPicPr/>
                  <p:nvPr/>
                </p:nvPicPr>
                <p:blipFill rotWithShape="1">
                  <a:blip r:embed="rId3">
                    <a:alphaModFix/>
                    <a:extLst>
                      <a:ext uri="{BEBA8EAE-BF5A-486C-A8C5-ECC9F3942E4B}">
                        <a14:imgProps xmlns:a14="http://schemas.microsoft.com/office/drawing/2010/main">
                          <a14:imgLayer r:embed="rId4">
                            <a14:imgEffect>
                              <a14:colorTemperature colorTemp="6521"/>
                            </a14:imgEffect>
                            <a14:imgEffect>
                              <a14:saturation sat="0"/>
                            </a14:imgEffect>
                          </a14:imgLayer>
                        </a14:imgProps>
                      </a:ext>
                    </a:extLst>
                  </a:blip>
                  <a:srcRect l="15246" t="8707" r="2591" b="10331"/>
                  <a:stretch/>
                </p:blipFill>
                <p:spPr>
                  <a:xfrm>
                    <a:off x="0" y="0"/>
                    <a:ext cx="1541145" cy="1403350"/>
                  </a:xfrm>
                  <a:prstGeom prst="rect">
                    <a:avLst/>
                  </a:prstGeom>
                  <a:noFill/>
                </p:spPr>
              </p:pic>
              <p:sp>
                <p:nvSpPr>
                  <p:cNvPr id="95" name="TextBox 11">
                    <a:extLst>
                      <a:ext uri="{FF2B5EF4-FFF2-40B4-BE49-F238E27FC236}">
                        <a16:creationId xmlns:a16="http://schemas.microsoft.com/office/drawing/2014/main" id="{3E3E256C-199B-48D7-AD04-AD05D009C034}"/>
                      </a:ext>
                    </a:extLst>
                  </p:cNvPr>
                  <p:cNvSpPr txBox="1"/>
                  <p:nvPr/>
                </p:nvSpPr>
                <p:spPr>
                  <a:xfrm>
                    <a:off x="307239" y="197511"/>
                    <a:ext cx="885983" cy="369332"/>
                  </a:xfrm>
                  <a:prstGeom prst="rect">
                    <a:avLst/>
                  </a:prstGeom>
                  <a:solidFill>
                    <a:srgbClr val="B9B9B9"/>
                  </a:solidFill>
                </p:spPr>
                <p:txBody>
                  <a:bodyPr wrap="square" rtlCol="0">
                    <a:spAutoFit/>
                  </a:bodyPr>
                  <a:lstStyle/>
                  <a:p>
                    <a:endParaRPr lang="en-GB"/>
                  </a:p>
                </p:txBody>
              </p:sp>
            </p:grpSp>
            <p:sp>
              <p:nvSpPr>
                <p:cNvPr id="93" name="TextBox 17">
                  <a:extLst>
                    <a:ext uri="{FF2B5EF4-FFF2-40B4-BE49-F238E27FC236}">
                      <a16:creationId xmlns:a16="http://schemas.microsoft.com/office/drawing/2014/main" id="{1F52E56A-CB48-4770-A7DF-AF00C2558CB8}"/>
                    </a:ext>
                  </a:extLst>
                </p:cNvPr>
                <p:cNvSpPr txBox="1"/>
                <p:nvPr/>
              </p:nvSpPr>
              <p:spPr>
                <a:xfrm>
                  <a:off x="182880" y="285293"/>
                  <a:ext cx="1134110" cy="584775"/>
                </a:xfrm>
                <a:prstGeom prst="rect">
                  <a:avLst/>
                </a:prstGeom>
                <a:solidFill>
                  <a:srgbClr val="B9B9B9"/>
                </a:solidFill>
              </p:spPr>
              <p:txBody>
                <a:bodyPr wrap="square" rtlCol="0">
                  <a:spAutoFit/>
                </a:bodyPr>
                <a:lstStyle/>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SUMMER</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TERM</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p:txBody>
            </p:sp>
          </p:grpSp>
          <p:sp>
            <p:nvSpPr>
              <p:cNvPr id="90" name="Rounded Rectangle 44">
                <a:extLst>
                  <a:ext uri="{FF2B5EF4-FFF2-40B4-BE49-F238E27FC236}">
                    <a16:creationId xmlns:a16="http://schemas.microsoft.com/office/drawing/2014/main" id="{59E2CD00-2DB8-4A87-8668-48B929F3CD38}"/>
                  </a:ext>
                </a:extLst>
              </p:cNvPr>
              <p:cNvSpPr/>
              <p:nvPr/>
            </p:nvSpPr>
            <p:spPr>
              <a:xfrm>
                <a:off x="9219665" y="4827876"/>
                <a:ext cx="2624688" cy="1110067"/>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b="1" dirty="0">
                    <a:solidFill>
                      <a:schemeClr val="tx1"/>
                    </a:solidFill>
                    <a:latin typeface="Arial" panose="020B0604020202020204" pitchFamily="34" charset="0"/>
                    <a:cs typeface="Arial" panose="020B0604020202020204" pitchFamily="34" charset="0"/>
                  </a:rPr>
                  <a:t>Landscape Photography competition. Worksheet and Instructions given to pupils.</a:t>
                </a:r>
              </a:p>
              <a:p>
                <a:r>
                  <a:rPr lang="en-GB" sz="1000" b="1" dirty="0">
                    <a:hlinkClick r:id="rId5"/>
                  </a:rPr>
                  <a:t>2023 Photography Competition - Landscape Photographer of the Year (lpoty.co.uk)</a:t>
                </a:r>
                <a:endParaRPr lang="en-GB" sz="1000" b="1" dirty="0">
                  <a:solidFill>
                    <a:schemeClr val="tx1"/>
                  </a:solidFill>
                  <a:latin typeface="Arial" panose="020B0604020202020204" pitchFamily="34" charset="0"/>
                  <a:cs typeface="Arial" panose="020B0604020202020204" pitchFamily="34" charset="0"/>
                </a:endParaRPr>
              </a:p>
            </p:txBody>
          </p:sp>
        </p:grpSp>
        <p:sp>
          <p:nvSpPr>
            <p:cNvPr id="57" name="TextBox 56">
              <a:extLst>
                <a:ext uri="{FF2B5EF4-FFF2-40B4-BE49-F238E27FC236}">
                  <a16:creationId xmlns:a16="http://schemas.microsoft.com/office/drawing/2014/main" id="{2D5BCFAC-45FB-40BA-BD2B-DD5328F6B1A8}"/>
                </a:ext>
              </a:extLst>
            </p:cNvPr>
            <p:cNvSpPr txBox="1"/>
            <p:nvPr/>
          </p:nvSpPr>
          <p:spPr>
            <a:xfrm>
              <a:off x="371455" y="-64979"/>
              <a:ext cx="11103652" cy="276999"/>
            </a:xfrm>
            <a:prstGeom prst="rect">
              <a:avLst/>
            </a:prstGeom>
            <a:noFill/>
          </p:spPr>
          <p:txBody>
            <a:bodyPr wrap="square" rtlCol="0">
              <a:spAutoFit/>
            </a:bodyPr>
            <a:lstStyle/>
            <a:p>
              <a:pPr algn="ctr"/>
              <a:r>
                <a:rPr lang="en-GB" sz="1200" b="1" dirty="0">
                  <a:latin typeface="Arial" panose="020B0604020202020204" pitchFamily="34" charset="0"/>
                  <a:cs typeface="Arial" panose="020B0604020202020204" pitchFamily="34" charset="0"/>
                </a:rPr>
                <a:t>ST MARY’S MENSTON – ART </a:t>
              </a:r>
            </a:p>
          </p:txBody>
        </p:sp>
      </p:grpSp>
      <p:sp>
        <p:nvSpPr>
          <p:cNvPr id="53" name="TextBox 52">
            <a:extLst>
              <a:ext uri="{FF2B5EF4-FFF2-40B4-BE49-F238E27FC236}">
                <a16:creationId xmlns:a16="http://schemas.microsoft.com/office/drawing/2014/main" id="{9B894654-BEF4-4962-AF10-7813265B3992}"/>
              </a:ext>
            </a:extLst>
          </p:cNvPr>
          <p:cNvSpPr txBox="1"/>
          <p:nvPr/>
        </p:nvSpPr>
        <p:spPr>
          <a:xfrm>
            <a:off x="1066486" y="6284291"/>
            <a:ext cx="10707235" cy="442674"/>
          </a:xfrm>
          <a:prstGeom prst="roundRect">
            <a:avLst/>
          </a:prstGeom>
          <a:noFill/>
          <a:ln>
            <a:solidFill>
              <a:schemeClr val="tx1"/>
            </a:solidFill>
          </a:ln>
        </p:spPr>
        <p:txBody>
          <a:bodyPr wrap="square" rtlCol="0">
            <a:spAutoFit/>
          </a:bodyPr>
          <a:lstStyle/>
          <a:p>
            <a:r>
              <a:rPr lang="en-GB" sz="1000" b="1" dirty="0">
                <a:latin typeface="Arial" panose="020B0604020202020204" pitchFamily="34" charset="0"/>
                <a:cs typeface="Arial" panose="020B0604020202020204" pitchFamily="34" charset="0"/>
              </a:rPr>
              <a:t>Virtues</a:t>
            </a:r>
          </a:p>
          <a:p>
            <a:r>
              <a:rPr kumimoji="0" lang="en-GB" altLang="en-US" sz="10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Through the curriculum we will work with students to develop good sense and those virtuous qualities that will enable them to be successful, well-rounded individuals.  </a:t>
            </a:r>
            <a:r>
              <a:rPr kumimoji="0" lang="en-GB" altLang="en-US" sz="1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p>
        </p:txBody>
      </p:sp>
      <p:sp>
        <p:nvSpPr>
          <p:cNvPr id="106" name="TextBox 105">
            <a:extLst>
              <a:ext uri="{FF2B5EF4-FFF2-40B4-BE49-F238E27FC236}">
                <a16:creationId xmlns:a16="http://schemas.microsoft.com/office/drawing/2014/main" id="{7D19994F-7D4F-4265-AFB4-66592298E6BE}"/>
              </a:ext>
            </a:extLst>
          </p:cNvPr>
          <p:cNvSpPr txBox="1"/>
          <p:nvPr/>
        </p:nvSpPr>
        <p:spPr>
          <a:xfrm>
            <a:off x="374281" y="215555"/>
            <a:ext cx="11817719" cy="461665"/>
          </a:xfrm>
          <a:prstGeom prst="rect">
            <a:avLst/>
          </a:prstGeom>
          <a:solidFill>
            <a:srgbClr val="FFFF00"/>
          </a:solidFill>
        </p:spPr>
        <p:txBody>
          <a:bodyPr wrap="square">
            <a:spAutoFit/>
          </a:bodyPr>
          <a:lstStyle/>
          <a:p>
            <a:r>
              <a:rPr lang="en-GB" sz="600" b="1" i="1" u="sng"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Art helps us understand ourselves and the world around us.</a:t>
            </a:r>
            <a:endParaRPr lang="en-GB" sz="600" dirty="0">
              <a:effectLst/>
              <a:latin typeface="Arial" panose="020B0604020202020204" pitchFamily="34" charset="0"/>
              <a:ea typeface="Times New Roman" panose="02020603050405020304" pitchFamily="18" charset="0"/>
              <a:cs typeface="Arial" panose="020B0604020202020204" pitchFamily="34" charset="0"/>
            </a:endParaRPr>
          </a:p>
          <a:p>
            <a:r>
              <a:rPr lang="en-GB"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Through studying the artwork of others, students learn to explore the world and its many different cultures and beliefs. Students learn to be tolerant and broaden their own thinking.</a:t>
            </a:r>
            <a:r>
              <a:rPr lang="en-GB" sz="600" dirty="0">
                <a:latin typeface="Arial" panose="020B0604020202020204" pitchFamily="34" charset="0"/>
                <a:ea typeface="Times New Roman" panose="02020603050405020304" pitchFamily="18" charset="0"/>
                <a:cs typeface="Arial" panose="020B0604020202020204" pitchFamily="34" charset="0"/>
              </a:rPr>
              <a:t> </a:t>
            </a:r>
            <a:r>
              <a:rPr lang="en-GB"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Our curriculum is built around the three principles of:</a:t>
            </a:r>
            <a:r>
              <a:rPr lang="en-GB" sz="600" dirty="0">
                <a:latin typeface="Arial" panose="020B0604020202020204" pitchFamily="34" charset="0"/>
                <a:ea typeface="Times New Roman" panose="02020603050405020304" pitchFamily="18" charset="0"/>
                <a:cs typeface="Arial" panose="020B0604020202020204" pitchFamily="34" charset="0"/>
              </a:rPr>
              <a:t> </a:t>
            </a:r>
            <a:r>
              <a:rPr lang="en-GB" sz="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Ignite/ inspire</a:t>
            </a:r>
            <a:r>
              <a:rPr lang="en-GB" sz="600" b="1" dirty="0">
                <a:latin typeface="Arial" panose="020B0604020202020204" pitchFamily="34" charset="0"/>
                <a:ea typeface="Times New Roman" panose="02020603050405020304" pitchFamily="18" charset="0"/>
                <a:cs typeface="Arial" panose="020B0604020202020204" pitchFamily="34" charset="0"/>
              </a:rPr>
              <a:t>, </a:t>
            </a:r>
            <a:r>
              <a:rPr lang="en-GB" sz="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Critique, </a:t>
            </a:r>
            <a:r>
              <a:rPr lang="en-GB" sz="600" b="1" dirty="0">
                <a:latin typeface="Arial" panose="020B0604020202020204" pitchFamily="34" charset="0"/>
                <a:ea typeface="Times New Roman" panose="02020603050405020304" pitchFamily="18" charset="0"/>
                <a:cs typeface="Arial" panose="020B0604020202020204" pitchFamily="34" charset="0"/>
              </a:rPr>
              <a:t> </a:t>
            </a:r>
            <a:r>
              <a:rPr lang="en-GB" sz="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Create</a:t>
            </a:r>
            <a:endParaRPr lang="en-GB" sz="600" b="1" dirty="0">
              <a:effectLst/>
              <a:latin typeface="Arial" panose="020B0604020202020204" pitchFamily="34" charset="0"/>
              <a:ea typeface="Times New Roman" panose="02020603050405020304" pitchFamily="18" charset="0"/>
              <a:cs typeface="Arial" panose="020B0604020202020204" pitchFamily="34" charset="0"/>
            </a:endParaRPr>
          </a:p>
          <a:p>
            <a:r>
              <a:rPr lang="en-GB"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We recap key skills and use the kaizen approach which is the Japanese philosophy of continuous improvement gradually over time- a change for the better). We aim to create an enriching pupil experience, developing resilience and confidence. Our curriculum equips students with the skills and knowledge needed to engage in the creation of Art. Pupils will have their artistic interest ignited through diverse and creative investigations, informed by great artists past and present, and our own artistic discoveries. </a:t>
            </a:r>
            <a:r>
              <a:rPr lang="en-GB" sz="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‘Every child is an artist’ Pablo Picasso</a:t>
            </a:r>
            <a:endParaRPr lang="en-GB" sz="600" b="1"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52" name="Rounded Rectangle 24">
            <a:extLst>
              <a:ext uri="{FF2B5EF4-FFF2-40B4-BE49-F238E27FC236}">
                <a16:creationId xmlns:a16="http://schemas.microsoft.com/office/drawing/2014/main" id="{865B24F5-4C54-415A-98A2-1AA401A2D08D}"/>
              </a:ext>
            </a:extLst>
          </p:cNvPr>
          <p:cNvSpPr/>
          <p:nvPr/>
        </p:nvSpPr>
        <p:spPr>
          <a:xfrm>
            <a:off x="6349619" y="3193946"/>
            <a:ext cx="2659565" cy="612934"/>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Provide Art equipment for home learning- Shading pencils, coloured pencils, A watercolour set and brushes are helpful</a:t>
            </a:r>
          </a:p>
        </p:txBody>
      </p:sp>
    </p:spTree>
    <p:extLst>
      <p:ext uri="{BB962C8B-B14F-4D97-AF65-F5344CB8AC3E}">
        <p14:creationId xmlns:p14="http://schemas.microsoft.com/office/powerpoint/2010/main" val="3983772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 name="Group 53">
            <a:extLst>
              <a:ext uri="{FF2B5EF4-FFF2-40B4-BE49-F238E27FC236}">
                <a16:creationId xmlns:a16="http://schemas.microsoft.com/office/drawing/2014/main" id="{33AF4C98-03E4-4C61-B03F-2AC3C539C49A}"/>
              </a:ext>
            </a:extLst>
          </p:cNvPr>
          <p:cNvGrpSpPr/>
          <p:nvPr/>
        </p:nvGrpSpPr>
        <p:grpSpPr>
          <a:xfrm>
            <a:off x="-1793" y="-36105"/>
            <a:ext cx="12023712" cy="6894105"/>
            <a:chOff x="-2826" y="-64979"/>
            <a:chExt cx="12023712" cy="6894105"/>
          </a:xfrm>
        </p:grpSpPr>
        <p:grpSp>
          <p:nvGrpSpPr>
            <p:cNvPr id="55" name="Group 54">
              <a:extLst>
                <a:ext uri="{FF2B5EF4-FFF2-40B4-BE49-F238E27FC236}">
                  <a16:creationId xmlns:a16="http://schemas.microsoft.com/office/drawing/2014/main" id="{BFF6A9CF-CE3A-415F-AF49-9D938415125C}"/>
                </a:ext>
              </a:extLst>
            </p:cNvPr>
            <p:cNvGrpSpPr/>
            <p:nvPr/>
          </p:nvGrpSpPr>
          <p:grpSpPr>
            <a:xfrm>
              <a:off x="-2826" y="0"/>
              <a:ext cx="12023712" cy="6829126"/>
              <a:chOff x="-18610" y="-464267"/>
              <a:chExt cx="11864732" cy="7950878"/>
            </a:xfrm>
          </p:grpSpPr>
          <p:sp>
            <p:nvSpPr>
              <p:cNvPr id="58" name="Rounded Rectangle 5">
                <a:extLst>
                  <a:ext uri="{FF2B5EF4-FFF2-40B4-BE49-F238E27FC236}">
                    <a16:creationId xmlns:a16="http://schemas.microsoft.com/office/drawing/2014/main" id="{3B4201CD-257C-49E1-9214-9284D7B5ED4C}"/>
                  </a:ext>
                </a:extLst>
              </p:cNvPr>
              <p:cNvSpPr/>
              <p:nvPr/>
            </p:nvSpPr>
            <p:spPr>
              <a:xfrm>
                <a:off x="2254371" y="317771"/>
                <a:ext cx="2941162" cy="340519"/>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AMBITION</a:t>
                </a:r>
              </a:p>
            </p:txBody>
          </p:sp>
          <p:sp>
            <p:nvSpPr>
              <p:cNvPr id="59" name="Rounded Rectangle 6">
                <a:extLst>
                  <a:ext uri="{FF2B5EF4-FFF2-40B4-BE49-F238E27FC236}">
                    <a16:creationId xmlns:a16="http://schemas.microsoft.com/office/drawing/2014/main" id="{BDD918BA-C600-497B-925F-E859EDD03569}"/>
                  </a:ext>
                </a:extLst>
              </p:cNvPr>
              <p:cNvSpPr/>
              <p:nvPr/>
            </p:nvSpPr>
            <p:spPr>
              <a:xfrm>
                <a:off x="9071542" y="553953"/>
                <a:ext cx="2774580" cy="39645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OPPORTUNITY AND FAITH</a:t>
                </a:r>
              </a:p>
            </p:txBody>
          </p:sp>
          <p:sp>
            <p:nvSpPr>
              <p:cNvPr id="60" name="Rounded Rectangle 7">
                <a:extLst>
                  <a:ext uri="{FF2B5EF4-FFF2-40B4-BE49-F238E27FC236}">
                    <a16:creationId xmlns:a16="http://schemas.microsoft.com/office/drawing/2014/main" id="{84CFED86-69B6-48E1-B03E-8F4B37C06DA0}"/>
                  </a:ext>
                </a:extLst>
              </p:cNvPr>
              <p:cNvSpPr/>
              <p:nvPr/>
            </p:nvSpPr>
            <p:spPr>
              <a:xfrm>
                <a:off x="2319898" y="695552"/>
                <a:ext cx="1626648" cy="34051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LEARNING</a:t>
                </a:r>
              </a:p>
            </p:txBody>
          </p:sp>
          <p:sp>
            <p:nvSpPr>
              <p:cNvPr id="61" name="TextBox 60">
                <a:extLst>
                  <a:ext uri="{FF2B5EF4-FFF2-40B4-BE49-F238E27FC236}">
                    <a16:creationId xmlns:a16="http://schemas.microsoft.com/office/drawing/2014/main" id="{19F85048-655A-438C-BE50-5D59F4A048EA}"/>
                  </a:ext>
                </a:extLst>
              </p:cNvPr>
              <p:cNvSpPr txBox="1"/>
              <p:nvPr/>
            </p:nvSpPr>
            <p:spPr>
              <a:xfrm rot="16200000">
                <a:off x="-3809383" y="3326506"/>
                <a:ext cx="7950878" cy="369332"/>
              </a:xfrm>
              <a:prstGeom prst="rect">
                <a:avLst/>
              </a:prstGeom>
              <a:solidFill>
                <a:srgbClr val="942C87"/>
              </a:solidFill>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GB" b="1" dirty="0">
                    <a:solidFill>
                      <a:schemeClr val="bg1"/>
                    </a:solidFill>
                    <a:latin typeface="Arial" panose="020B0604020202020204" pitchFamily="34" charset="0"/>
                    <a:cs typeface="Arial" panose="020B0604020202020204" pitchFamily="34" charset="0"/>
                  </a:rPr>
                  <a:t>SUBJECT- ART</a:t>
                </a:r>
              </a:p>
            </p:txBody>
          </p:sp>
          <p:sp>
            <p:nvSpPr>
              <p:cNvPr id="62" name="Rounded Rectangle 12">
                <a:extLst>
                  <a:ext uri="{FF2B5EF4-FFF2-40B4-BE49-F238E27FC236}">
                    <a16:creationId xmlns:a16="http://schemas.microsoft.com/office/drawing/2014/main" id="{B079170C-6382-40B7-8753-8CBB0A135770}"/>
                  </a:ext>
                </a:extLst>
              </p:cNvPr>
              <p:cNvSpPr/>
              <p:nvPr/>
            </p:nvSpPr>
            <p:spPr>
              <a:xfrm>
                <a:off x="4361326" y="695552"/>
                <a:ext cx="1626648" cy="34051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ASSESSMENT</a:t>
                </a:r>
              </a:p>
            </p:txBody>
          </p:sp>
          <p:sp>
            <p:nvSpPr>
              <p:cNvPr id="63" name="Rounded Rectangle 13">
                <a:extLst>
                  <a:ext uri="{FF2B5EF4-FFF2-40B4-BE49-F238E27FC236}">
                    <a16:creationId xmlns:a16="http://schemas.microsoft.com/office/drawing/2014/main" id="{89D46C2B-C085-4B5F-9CE2-44BAC5E1E4C1}"/>
                  </a:ext>
                </a:extLst>
              </p:cNvPr>
              <p:cNvSpPr/>
              <p:nvPr/>
            </p:nvSpPr>
            <p:spPr>
              <a:xfrm>
                <a:off x="6316606" y="576371"/>
                <a:ext cx="2485299" cy="57888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HOW CAN I SUPPORT </a:t>
                </a:r>
              </a:p>
              <a:p>
                <a:pPr algn="ctr"/>
                <a:r>
                  <a:rPr lang="en-GB" sz="1400" b="1" dirty="0">
                    <a:solidFill>
                      <a:srgbClr val="942C87"/>
                    </a:solidFill>
                    <a:latin typeface="Arial" panose="020B0604020202020204" pitchFamily="34" charset="0"/>
                    <a:cs typeface="Arial" panose="020B0604020202020204" pitchFamily="34" charset="0"/>
                  </a:rPr>
                  <a:t>AT HOME</a:t>
                </a:r>
              </a:p>
            </p:txBody>
          </p:sp>
          <p:sp>
            <p:nvSpPr>
              <p:cNvPr id="64" name="Rounded Rectangle 19">
                <a:extLst>
                  <a:ext uri="{FF2B5EF4-FFF2-40B4-BE49-F238E27FC236}">
                    <a16:creationId xmlns:a16="http://schemas.microsoft.com/office/drawing/2014/main" id="{99E7997C-D2C2-48A6-AC0C-A6B6D6611E5E}"/>
                  </a:ext>
                </a:extLst>
              </p:cNvPr>
              <p:cNvSpPr/>
              <p:nvPr/>
            </p:nvSpPr>
            <p:spPr>
              <a:xfrm>
                <a:off x="2247438" y="1506047"/>
                <a:ext cx="1807200" cy="31716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b="1" dirty="0">
                    <a:solidFill>
                      <a:schemeClr val="tx1"/>
                    </a:solidFill>
                    <a:latin typeface="Arial" panose="020B0604020202020204" pitchFamily="34" charset="0"/>
                    <a:cs typeface="Arial" panose="020B0604020202020204" pitchFamily="34" charset="0"/>
                  </a:rPr>
                  <a:t>Animals</a:t>
                </a:r>
              </a:p>
            </p:txBody>
          </p:sp>
          <p:sp>
            <p:nvSpPr>
              <p:cNvPr id="65" name="Rounded Rectangle 21">
                <a:extLst>
                  <a:ext uri="{FF2B5EF4-FFF2-40B4-BE49-F238E27FC236}">
                    <a16:creationId xmlns:a16="http://schemas.microsoft.com/office/drawing/2014/main" id="{7D6E33C6-7784-4BD6-8E38-CC5F18F3A8FB}"/>
                  </a:ext>
                </a:extLst>
              </p:cNvPr>
              <p:cNvSpPr/>
              <p:nvPr/>
            </p:nvSpPr>
            <p:spPr>
              <a:xfrm>
                <a:off x="6282529" y="3146418"/>
                <a:ext cx="2624400" cy="71361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Helpful website :Flowers East -Nicola Hicks</a:t>
                </a:r>
              </a:p>
              <a:p>
                <a:r>
                  <a:rPr lang="en-GB" sz="1000" dirty="0">
                    <a:solidFill>
                      <a:srgbClr val="0070C0"/>
                    </a:solidFill>
                    <a:latin typeface="Arial" panose="020B0604020202020204" pitchFamily="34" charset="0"/>
                    <a:cs typeface="Arial" panose="020B0604020202020204" pitchFamily="34" charset="0"/>
                  </a:rPr>
                  <a:t>www.flowerseast.com</a:t>
                </a:r>
              </a:p>
            </p:txBody>
          </p:sp>
          <p:sp>
            <p:nvSpPr>
              <p:cNvPr id="66" name="Rounded Rectangle 22">
                <a:extLst>
                  <a:ext uri="{FF2B5EF4-FFF2-40B4-BE49-F238E27FC236}">
                    <a16:creationId xmlns:a16="http://schemas.microsoft.com/office/drawing/2014/main" id="{E59CAA8C-1C13-41B2-BDE9-5ED6AE63B030}"/>
                  </a:ext>
                </a:extLst>
              </p:cNvPr>
              <p:cNvSpPr/>
              <p:nvPr/>
            </p:nvSpPr>
            <p:spPr>
              <a:xfrm>
                <a:off x="2247438" y="2280511"/>
                <a:ext cx="1807200" cy="31716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b="1" dirty="0">
                    <a:solidFill>
                      <a:schemeClr val="tx1"/>
                    </a:solidFill>
                    <a:latin typeface="Arial" panose="020B0604020202020204" pitchFamily="34" charset="0"/>
                    <a:cs typeface="Arial" panose="020B0604020202020204" pitchFamily="34" charset="0"/>
                  </a:rPr>
                  <a:t>Animals</a:t>
                </a:r>
              </a:p>
            </p:txBody>
          </p:sp>
          <p:sp>
            <p:nvSpPr>
              <p:cNvPr id="67" name="Rounded Rectangle 23">
                <a:extLst>
                  <a:ext uri="{FF2B5EF4-FFF2-40B4-BE49-F238E27FC236}">
                    <a16:creationId xmlns:a16="http://schemas.microsoft.com/office/drawing/2014/main" id="{0CA40619-C958-48B2-BB8C-CC1A15891E74}"/>
                  </a:ext>
                </a:extLst>
              </p:cNvPr>
              <p:cNvSpPr/>
              <p:nvPr/>
            </p:nvSpPr>
            <p:spPr>
              <a:xfrm>
                <a:off x="4260747" y="3330303"/>
                <a:ext cx="1807200" cy="317162"/>
              </a:xfrm>
              <a:prstGeom prst="roundRect">
                <a:avLst/>
              </a:prstGeom>
              <a:solidFill>
                <a:srgbClr val="942C8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endParaRPr lang="en-GB" sz="1000" dirty="0">
                  <a:solidFill>
                    <a:schemeClr val="tx1"/>
                  </a:solidFill>
                  <a:latin typeface="Arial" panose="020B0604020202020204" pitchFamily="34" charset="0"/>
                  <a:cs typeface="Arial" panose="020B0604020202020204" pitchFamily="34" charset="0"/>
                </a:endParaRPr>
              </a:p>
            </p:txBody>
          </p:sp>
          <p:sp>
            <p:nvSpPr>
              <p:cNvPr id="69" name="Rounded Rectangle 25">
                <a:extLst>
                  <a:ext uri="{FF2B5EF4-FFF2-40B4-BE49-F238E27FC236}">
                    <a16:creationId xmlns:a16="http://schemas.microsoft.com/office/drawing/2014/main" id="{252BD3D9-CFAC-401C-8820-989E4435858A}"/>
                  </a:ext>
                </a:extLst>
              </p:cNvPr>
              <p:cNvSpPr/>
              <p:nvPr/>
            </p:nvSpPr>
            <p:spPr>
              <a:xfrm>
                <a:off x="2238966" y="3344644"/>
                <a:ext cx="1807200" cy="31716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b="1" dirty="0">
                    <a:solidFill>
                      <a:schemeClr val="tx1"/>
                    </a:solidFill>
                    <a:latin typeface="Arial" panose="020B0604020202020204" pitchFamily="34" charset="0"/>
                    <a:cs typeface="Arial" panose="020B0604020202020204" pitchFamily="34" charset="0"/>
                  </a:rPr>
                  <a:t>Animal Sculpture</a:t>
                </a:r>
              </a:p>
            </p:txBody>
          </p:sp>
          <p:sp>
            <p:nvSpPr>
              <p:cNvPr id="71" name="Rounded Rectangle 30">
                <a:extLst>
                  <a:ext uri="{FF2B5EF4-FFF2-40B4-BE49-F238E27FC236}">
                    <a16:creationId xmlns:a16="http://schemas.microsoft.com/office/drawing/2014/main" id="{E11A4362-8CF0-430E-9556-102E8F04C751}"/>
                  </a:ext>
                </a:extLst>
              </p:cNvPr>
              <p:cNvSpPr/>
              <p:nvPr/>
            </p:nvSpPr>
            <p:spPr>
              <a:xfrm>
                <a:off x="2254371" y="4141427"/>
                <a:ext cx="1807200" cy="31716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b="1" dirty="0">
                    <a:solidFill>
                      <a:schemeClr val="tx1"/>
                    </a:solidFill>
                    <a:latin typeface="Arial" panose="020B0604020202020204" pitchFamily="34" charset="0"/>
                    <a:cs typeface="Arial" panose="020B0604020202020204" pitchFamily="34" charset="0"/>
                  </a:rPr>
                  <a:t>Games </a:t>
                </a:r>
              </a:p>
            </p:txBody>
          </p:sp>
          <p:sp>
            <p:nvSpPr>
              <p:cNvPr id="72" name="Rounded Rectangle 31">
                <a:extLst>
                  <a:ext uri="{FF2B5EF4-FFF2-40B4-BE49-F238E27FC236}">
                    <a16:creationId xmlns:a16="http://schemas.microsoft.com/office/drawing/2014/main" id="{E7501D3D-AB24-463B-9430-A9D9E2E079A2}"/>
                  </a:ext>
                </a:extLst>
              </p:cNvPr>
              <p:cNvSpPr/>
              <p:nvPr/>
            </p:nvSpPr>
            <p:spPr>
              <a:xfrm>
                <a:off x="2229622" y="5294177"/>
                <a:ext cx="1807200" cy="31716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b="1" dirty="0">
                    <a:solidFill>
                      <a:schemeClr val="tx1"/>
                    </a:solidFill>
                    <a:latin typeface="Arial" panose="020B0604020202020204" pitchFamily="34" charset="0"/>
                    <a:cs typeface="Arial" panose="020B0604020202020204" pitchFamily="34" charset="0"/>
                  </a:rPr>
                  <a:t>Games</a:t>
                </a:r>
              </a:p>
            </p:txBody>
          </p:sp>
          <p:sp>
            <p:nvSpPr>
              <p:cNvPr id="73" name="Rounded Rectangle 32">
                <a:extLst>
                  <a:ext uri="{FF2B5EF4-FFF2-40B4-BE49-F238E27FC236}">
                    <a16:creationId xmlns:a16="http://schemas.microsoft.com/office/drawing/2014/main" id="{93C9C617-731F-4AAB-9CC1-A6082E2C5978}"/>
                  </a:ext>
                </a:extLst>
              </p:cNvPr>
              <p:cNvSpPr/>
              <p:nvPr/>
            </p:nvSpPr>
            <p:spPr>
              <a:xfrm>
                <a:off x="2229622" y="6090959"/>
                <a:ext cx="1807200" cy="31716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b="1" dirty="0">
                    <a:solidFill>
                      <a:schemeClr val="tx1"/>
                    </a:solidFill>
                    <a:latin typeface="Arial" panose="020B0604020202020204" pitchFamily="34" charset="0"/>
                    <a:cs typeface="Arial" panose="020B0604020202020204" pitchFamily="34" charset="0"/>
                  </a:rPr>
                  <a:t>Food</a:t>
                </a:r>
              </a:p>
            </p:txBody>
          </p:sp>
          <p:sp>
            <p:nvSpPr>
              <p:cNvPr id="74" name="Rounded Rectangle 33">
                <a:extLst>
                  <a:ext uri="{FF2B5EF4-FFF2-40B4-BE49-F238E27FC236}">
                    <a16:creationId xmlns:a16="http://schemas.microsoft.com/office/drawing/2014/main" id="{4E069D78-0121-47E1-A43A-0A2A731B6A0F}"/>
                  </a:ext>
                </a:extLst>
              </p:cNvPr>
              <p:cNvSpPr/>
              <p:nvPr/>
            </p:nvSpPr>
            <p:spPr>
              <a:xfrm>
                <a:off x="516051" y="307728"/>
                <a:ext cx="1358735" cy="39645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YEAR 9</a:t>
                </a:r>
              </a:p>
            </p:txBody>
          </p:sp>
          <p:sp>
            <p:nvSpPr>
              <p:cNvPr id="75" name="Rounded Rectangle 34">
                <a:extLst>
                  <a:ext uri="{FF2B5EF4-FFF2-40B4-BE49-F238E27FC236}">
                    <a16:creationId xmlns:a16="http://schemas.microsoft.com/office/drawing/2014/main" id="{E330BF60-8381-4490-A8F8-72ACFB89B0CA}"/>
                  </a:ext>
                </a:extLst>
              </p:cNvPr>
              <p:cNvSpPr/>
              <p:nvPr/>
            </p:nvSpPr>
            <p:spPr>
              <a:xfrm>
                <a:off x="4244879" y="1468240"/>
                <a:ext cx="1807200" cy="317162"/>
              </a:xfrm>
              <a:prstGeom prst="roundRect">
                <a:avLst/>
              </a:prstGeom>
              <a:solidFill>
                <a:srgbClr val="942C8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Baseline Test September</a:t>
                </a:r>
              </a:p>
            </p:txBody>
          </p:sp>
          <p:sp>
            <p:nvSpPr>
              <p:cNvPr id="76" name="Rounded Rectangle 35">
                <a:extLst>
                  <a:ext uri="{FF2B5EF4-FFF2-40B4-BE49-F238E27FC236}">
                    <a16:creationId xmlns:a16="http://schemas.microsoft.com/office/drawing/2014/main" id="{43BB483F-B594-4F67-B5AC-F21CD943C581}"/>
                  </a:ext>
                </a:extLst>
              </p:cNvPr>
              <p:cNvSpPr/>
              <p:nvPr/>
            </p:nvSpPr>
            <p:spPr>
              <a:xfrm>
                <a:off x="4187270" y="5244976"/>
                <a:ext cx="1807200" cy="317162"/>
              </a:xfrm>
              <a:prstGeom prst="roundRect">
                <a:avLst/>
              </a:prstGeom>
              <a:solidFill>
                <a:srgbClr val="942C8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endParaRPr lang="en-GB" sz="1000" dirty="0">
                  <a:solidFill>
                    <a:schemeClr val="tx1"/>
                  </a:solidFill>
                  <a:latin typeface="Arial" panose="020B0604020202020204" pitchFamily="34" charset="0"/>
                  <a:cs typeface="Arial" panose="020B0604020202020204" pitchFamily="34" charset="0"/>
                </a:endParaRPr>
              </a:p>
            </p:txBody>
          </p:sp>
          <p:sp>
            <p:nvSpPr>
              <p:cNvPr id="77" name="Rounded Rectangle 36">
                <a:extLst>
                  <a:ext uri="{FF2B5EF4-FFF2-40B4-BE49-F238E27FC236}">
                    <a16:creationId xmlns:a16="http://schemas.microsoft.com/office/drawing/2014/main" id="{4BAD6E79-6986-44A6-9EDF-433110563B54}"/>
                  </a:ext>
                </a:extLst>
              </p:cNvPr>
              <p:cNvSpPr/>
              <p:nvPr/>
            </p:nvSpPr>
            <p:spPr>
              <a:xfrm>
                <a:off x="4196386" y="6044408"/>
                <a:ext cx="1807200" cy="317162"/>
              </a:xfrm>
              <a:prstGeom prst="roundRect">
                <a:avLst/>
              </a:prstGeom>
              <a:solidFill>
                <a:srgbClr val="942C8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Assessment</a:t>
                </a:r>
              </a:p>
            </p:txBody>
          </p:sp>
          <p:sp>
            <p:nvSpPr>
              <p:cNvPr id="78" name="Rounded Rectangle 37">
                <a:extLst>
                  <a:ext uri="{FF2B5EF4-FFF2-40B4-BE49-F238E27FC236}">
                    <a16:creationId xmlns:a16="http://schemas.microsoft.com/office/drawing/2014/main" id="{70EAACBE-E775-4EA0-8641-8AA06CBC6177}"/>
                  </a:ext>
                </a:extLst>
              </p:cNvPr>
              <p:cNvSpPr/>
              <p:nvPr/>
            </p:nvSpPr>
            <p:spPr>
              <a:xfrm>
                <a:off x="4236525" y="4136211"/>
                <a:ext cx="1807200" cy="317162"/>
              </a:xfrm>
              <a:prstGeom prst="roundRect">
                <a:avLst/>
              </a:prstGeom>
              <a:solidFill>
                <a:srgbClr val="942C8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Assessment</a:t>
                </a:r>
              </a:p>
            </p:txBody>
          </p:sp>
          <p:sp>
            <p:nvSpPr>
              <p:cNvPr id="79" name="Rounded Rectangle 38">
                <a:extLst>
                  <a:ext uri="{FF2B5EF4-FFF2-40B4-BE49-F238E27FC236}">
                    <a16:creationId xmlns:a16="http://schemas.microsoft.com/office/drawing/2014/main" id="{08BF394E-F6CE-4EB6-9715-6FF7AF760C00}"/>
                  </a:ext>
                </a:extLst>
              </p:cNvPr>
              <p:cNvSpPr/>
              <p:nvPr/>
            </p:nvSpPr>
            <p:spPr>
              <a:xfrm>
                <a:off x="4271050" y="2271743"/>
                <a:ext cx="1807200" cy="317162"/>
              </a:xfrm>
              <a:prstGeom prst="roundRect">
                <a:avLst/>
              </a:prstGeom>
              <a:solidFill>
                <a:srgbClr val="942C8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Assessment</a:t>
                </a:r>
              </a:p>
            </p:txBody>
          </p:sp>
          <p:sp>
            <p:nvSpPr>
              <p:cNvPr id="80" name="Rounded Rectangle 39">
                <a:extLst>
                  <a:ext uri="{FF2B5EF4-FFF2-40B4-BE49-F238E27FC236}">
                    <a16:creationId xmlns:a16="http://schemas.microsoft.com/office/drawing/2014/main" id="{86011D01-7239-4628-A6A9-2CFB273D75A8}"/>
                  </a:ext>
                </a:extLst>
              </p:cNvPr>
              <p:cNvSpPr/>
              <p:nvPr/>
            </p:nvSpPr>
            <p:spPr>
              <a:xfrm>
                <a:off x="6204665" y="5161955"/>
                <a:ext cx="2624400" cy="51538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Helpful website: Tate gallery</a:t>
                </a:r>
              </a:p>
              <a:p>
                <a:r>
                  <a:rPr lang="en-GB" sz="1000" dirty="0">
                    <a:solidFill>
                      <a:srgbClr val="0070C0"/>
                    </a:solidFill>
                    <a:latin typeface="Arial" panose="020B0604020202020204" pitchFamily="34" charset="0"/>
                    <a:cs typeface="Arial" panose="020B0604020202020204" pitchFamily="34" charset="0"/>
                  </a:rPr>
                  <a:t>www.tate.org.uk</a:t>
                </a:r>
              </a:p>
            </p:txBody>
          </p:sp>
          <p:sp>
            <p:nvSpPr>
              <p:cNvPr id="85" name="Rounded Rectangle 44">
                <a:extLst>
                  <a:ext uri="{FF2B5EF4-FFF2-40B4-BE49-F238E27FC236}">
                    <a16:creationId xmlns:a16="http://schemas.microsoft.com/office/drawing/2014/main" id="{8A2AB112-A70C-437F-A188-9DBE3B84C702}"/>
                  </a:ext>
                </a:extLst>
              </p:cNvPr>
              <p:cNvSpPr/>
              <p:nvPr/>
            </p:nvSpPr>
            <p:spPr>
              <a:xfrm>
                <a:off x="9219667" y="1287283"/>
                <a:ext cx="2624688" cy="51538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Leeds Arts University after school and holiday workshops</a:t>
                </a:r>
              </a:p>
            </p:txBody>
          </p:sp>
          <p:grpSp>
            <p:nvGrpSpPr>
              <p:cNvPr id="86" name="Group 85">
                <a:extLst>
                  <a:ext uri="{FF2B5EF4-FFF2-40B4-BE49-F238E27FC236}">
                    <a16:creationId xmlns:a16="http://schemas.microsoft.com/office/drawing/2014/main" id="{26F787F4-A2C7-4DA7-B537-C97002C3D7E1}"/>
                  </a:ext>
                </a:extLst>
              </p:cNvPr>
              <p:cNvGrpSpPr/>
              <p:nvPr/>
            </p:nvGrpSpPr>
            <p:grpSpPr>
              <a:xfrm>
                <a:off x="516052" y="1375942"/>
                <a:ext cx="1541145" cy="1403350"/>
                <a:chOff x="0" y="0"/>
                <a:chExt cx="1541145" cy="1403350"/>
              </a:xfrm>
            </p:grpSpPr>
            <p:grpSp>
              <p:nvGrpSpPr>
                <p:cNvPr id="100" name="Group 99">
                  <a:extLst>
                    <a:ext uri="{FF2B5EF4-FFF2-40B4-BE49-F238E27FC236}">
                      <a16:creationId xmlns:a16="http://schemas.microsoft.com/office/drawing/2014/main" id="{538B90F7-9397-45EC-9539-C41F04B3C3AA}"/>
                    </a:ext>
                  </a:extLst>
                </p:cNvPr>
                <p:cNvGrpSpPr/>
                <p:nvPr/>
              </p:nvGrpSpPr>
              <p:grpSpPr>
                <a:xfrm>
                  <a:off x="0" y="0"/>
                  <a:ext cx="1541145" cy="1403350"/>
                  <a:chOff x="0" y="0"/>
                  <a:chExt cx="1541145" cy="1403350"/>
                </a:xfrm>
              </p:grpSpPr>
              <p:pic>
                <p:nvPicPr>
                  <p:cNvPr id="102" name="Content Placeholder 4">
                    <a:extLst>
                      <a:ext uri="{FF2B5EF4-FFF2-40B4-BE49-F238E27FC236}">
                        <a16:creationId xmlns:a16="http://schemas.microsoft.com/office/drawing/2014/main" id="{BD97F95D-6E15-4BE9-A0E5-C9B53C211B4D}"/>
                      </a:ext>
                    </a:extLst>
                  </p:cNvPr>
                  <p:cNvPicPr/>
                  <p:nvPr/>
                </p:nvPicPr>
                <p:blipFill rotWithShape="1">
                  <a:blip r:embed="rId2">
                    <a:alphaModFix/>
                    <a:extLst>
                      <a:ext uri="{BEBA8EAE-BF5A-486C-A8C5-ECC9F3942E4B}">
                        <a14:imgProps xmlns:a14="http://schemas.microsoft.com/office/drawing/2010/main">
                          <a14:imgLayer r:embed="rId3">
                            <a14:imgEffect>
                              <a14:colorTemperature colorTemp="6521"/>
                            </a14:imgEffect>
                            <a14:imgEffect>
                              <a14:saturation sat="0"/>
                            </a14:imgEffect>
                          </a14:imgLayer>
                        </a14:imgProps>
                      </a:ext>
                    </a:extLst>
                  </a:blip>
                  <a:srcRect l="15246" t="8707" r="2591" b="10331"/>
                  <a:stretch/>
                </p:blipFill>
                <p:spPr>
                  <a:xfrm>
                    <a:off x="0" y="0"/>
                    <a:ext cx="1541145" cy="1403350"/>
                  </a:xfrm>
                  <a:prstGeom prst="rect">
                    <a:avLst/>
                  </a:prstGeom>
                  <a:noFill/>
                </p:spPr>
              </p:pic>
              <p:sp>
                <p:nvSpPr>
                  <p:cNvPr id="103" name="TextBox 11">
                    <a:extLst>
                      <a:ext uri="{FF2B5EF4-FFF2-40B4-BE49-F238E27FC236}">
                        <a16:creationId xmlns:a16="http://schemas.microsoft.com/office/drawing/2014/main" id="{2CFEBA48-961E-4E47-83E2-69B2675318F3}"/>
                      </a:ext>
                    </a:extLst>
                  </p:cNvPr>
                  <p:cNvSpPr txBox="1"/>
                  <p:nvPr/>
                </p:nvSpPr>
                <p:spPr>
                  <a:xfrm>
                    <a:off x="307239" y="197511"/>
                    <a:ext cx="885983" cy="369332"/>
                  </a:xfrm>
                  <a:prstGeom prst="rect">
                    <a:avLst/>
                  </a:prstGeom>
                  <a:solidFill>
                    <a:srgbClr val="B9B9B9"/>
                  </a:solidFill>
                </p:spPr>
                <p:txBody>
                  <a:bodyPr wrap="square" rtlCol="0">
                    <a:spAutoFit/>
                  </a:bodyPr>
                  <a:lstStyle/>
                  <a:p>
                    <a:endParaRPr lang="en-GB"/>
                  </a:p>
                </p:txBody>
              </p:sp>
            </p:grpSp>
            <p:sp>
              <p:nvSpPr>
                <p:cNvPr id="101" name="TextBox 17">
                  <a:extLst>
                    <a:ext uri="{FF2B5EF4-FFF2-40B4-BE49-F238E27FC236}">
                      <a16:creationId xmlns:a16="http://schemas.microsoft.com/office/drawing/2014/main" id="{7D8B5F00-FE8B-4823-BE8E-711C5602C717}"/>
                    </a:ext>
                  </a:extLst>
                </p:cNvPr>
                <p:cNvSpPr txBox="1"/>
                <p:nvPr/>
              </p:nvSpPr>
              <p:spPr>
                <a:xfrm>
                  <a:off x="191518" y="333654"/>
                  <a:ext cx="1133475" cy="584775"/>
                </a:xfrm>
                <a:prstGeom prst="rect">
                  <a:avLst/>
                </a:prstGeom>
                <a:solidFill>
                  <a:srgbClr val="B9B9B9"/>
                </a:solidFill>
              </p:spPr>
              <p:txBody>
                <a:bodyPr wrap="square" rtlCol="0">
                  <a:spAutoFit/>
                </a:bodyPr>
                <a:lstStyle/>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AUTUMN</a:t>
                  </a:r>
                  <a:endParaRPr lang="en-GB" sz="1400"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TERM</a:t>
                  </a:r>
                  <a:endParaRPr lang="en-GB" sz="1400" dirty="0">
                    <a:effectLst/>
                    <a:latin typeface="Arial" panose="020B0604020202020204" pitchFamily="34" charset="0"/>
                    <a:ea typeface="Times New Roman" panose="02020603050405020304" pitchFamily="18" charset="0"/>
                    <a:cs typeface="Arial" panose="020B0604020202020204" pitchFamily="34" charset="0"/>
                  </a:endParaRPr>
                </a:p>
              </p:txBody>
            </p:sp>
          </p:grpSp>
          <p:grpSp>
            <p:nvGrpSpPr>
              <p:cNvPr id="87" name="Group 86">
                <a:extLst>
                  <a:ext uri="{FF2B5EF4-FFF2-40B4-BE49-F238E27FC236}">
                    <a16:creationId xmlns:a16="http://schemas.microsoft.com/office/drawing/2014/main" id="{20CA21E4-D26B-438D-8DBB-4D1F2D4926CC}"/>
                  </a:ext>
                </a:extLst>
              </p:cNvPr>
              <p:cNvGrpSpPr/>
              <p:nvPr/>
            </p:nvGrpSpPr>
            <p:grpSpPr>
              <a:xfrm>
                <a:off x="518712" y="3225248"/>
                <a:ext cx="1541145" cy="1403350"/>
                <a:chOff x="0" y="0"/>
                <a:chExt cx="1541145" cy="1403350"/>
              </a:xfrm>
            </p:grpSpPr>
            <p:grpSp>
              <p:nvGrpSpPr>
                <p:cNvPr id="96" name="Group 95">
                  <a:extLst>
                    <a:ext uri="{FF2B5EF4-FFF2-40B4-BE49-F238E27FC236}">
                      <a16:creationId xmlns:a16="http://schemas.microsoft.com/office/drawing/2014/main" id="{346FEEEE-1C28-4AA3-B34D-111B478CFF5A}"/>
                    </a:ext>
                  </a:extLst>
                </p:cNvPr>
                <p:cNvGrpSpPr/>
                <p:nvPr/>
              </p:nvGrpSpPr>
              <p:grpSpPr>
                <a:xfrm>
                  <a:off x="0" y="0"/>
                  <a:ext cx="1541145" cy="1403350"/>
                  <a:chOff x="0" y="0"/>
                  <a:chExt cx="1541145" cy="1403350"/>
                </a:xfrm>
              </p:grpSpPr>
              <p:pic>
                <p:nvPicPr>
                  <p:cNvPr id="98" name="Content Placeholder 4">
                    <a:extLst>
                      <a:ext uri="{FF2B5EF4-FFF2-40B4-BE49-F238E27FC236}">
                        <a16:creationId xmlns:a16="http://schemas.microsoft.com/office/drawing/2014/main" id="{BE9B719F-947D-4C3F-A7EF-E9D00E622AED}"/>
                      </a:ext>
                    </a:extLst>
                  </p:cNvPr>
                  <p:cNvPicPr/>
                  <p:nvPr/>
                </p:nvPicPr>
                <p:blipFill rotWithShape="1">
                  <a:blip r:embed="rId2">
                    <a:alphaModFix/>
                    <a:extLst>
                      <a:ext uri="{BEBA8EAE-BF5A-486C-A8C5-ECC9F3942E4B}">
                        <a14:imgProps xmlns:a14="http://schemas.microsoft.com/office/drawing/2010/main">
                          <a14:imgLayer r:embed="rId3">
                            <a14:imgEffect>
                              <a14:colorTemperature colorTemp="6521"/>
                            </a14:imgEffect>
                            <a14:imgEffect>
                              <a14:saturation sat="0"/>
                            </a14:imgEffect>
                          </a14:imgLayer>
                        </a14:imgProps>
                      </a:ext>
                    </a:extLst>
                  </a:blip>
                  <a:srcRect l="15246" t="8707" r="2591" b="10331"/>
                  <a:stretch/>
                </p:blipFill>
                <p:spPr>
                  <a:xfrm>
                    <a:off x="0" y="0"/>
                    <a:ext cx="1541145" cy="1403350"/>
                  </a:xfrm>
                  <a:prstGeom prst="rect">
                    <a:avLst/>
                  </a:prstGeom>
                  <a:noFill/>
                </p:spPr>
              </p:pic>
              <p:sp>
                <p:nvSpPr>
                  <p:cNvPr id="99" name="TextBox 11">
                    <a:extLst>
                      <a:ext uri="{FF2B5EF4-FFF2-40B4-BE49-F238E27FC236}">
                        <a16:creationId xmlns:a16="http://schemas.microsoft.com/office/drawing/2014/main" id="{F88375D1-4A08-4AFE-A052-68D45A0DC2B9}"/>
                      </a:ext>
                    </a:extLst>
                  </p:cNvPr>
                  <p:cNvSpPr txBox="1"/>
                  <p:nvPr/>
                </p:nvSpPr>
                <p:spPr>
                  <a:xfrm>
                    <a:off x="307239" y="197511"/>
                    <a:ext cx="885983" cy="369332"/>
                  </a:xfrm>
                  <a:prstGeom prst="rect">
                    <a:avLst/>
                  </a:prstGeom>
                  <a:solidFill>
                    <a:srgbClr val="B9B9B9"/>
                  </a:solidFill>
                </p:spPr>
                <p:txBody>
                  <a:bodyPr wrap="square" rtlCol="0">
                    <a:spAutoFit/>
                  </a:bodyPr>
                  <a:lstStyle/>
                  <a:p>
                    <a:endParaRPr lang="en-GB"/>
                  </a:p>
                </p:txBody>
              </p:sp>
            </p:grpSp>
            <p:sp>
              <p:nvSpPr>
                <p:cNvPr id="97" name="TextBox 17">
                  <a:extLst>
                    <a:ext uri="{FF2B5EF4-FFF2-40B4-BE49-F238E27FC236}">
                      <a16:creationId xmlns:a16="http://schemas.microsoft.com/office/drawing/2014/main" id="{321FB42E-1BB2-48A3-AB0D-7B7456339C99}"/>
                    </a:ext>
                  </a:extLst>
                </p:cNvPr>
                <p:cNvSpPr txBox="1"/>
                <p:nvPr/>
              </p:nvSpPr>
              <p:spPr>
                <a:xfrm>
                  <a:off x="197511" y="277978"/>
                  <a:ext cx="1134110" cy="584775"/>
                </a:xfrm>
                <a:prstGeom prst="rect">
                  <a:avLst/>
                </a:prstGeom>
                <a:solidFill>
                  <a:srgbClr val="B9B9B9"/>
                </a:solidFill>
              </p:spPr>
              <p:txBody>
                <a:bodyPr wrap="square" rtlCol="0">
                  <a:spAutoFit/>
                </a:bodyPr>
                <a:lstStyle/>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SPRING</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TERM</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p:txBody>
            </p:sp>
          </p:grpSp>
          <p:grpSp>
            <p:nvGrpSpPr>
              <p:cNvPr id="88" name="Group 87">
                <a:extLst>
                  <a:ext uri="{FF2B5EF4-FFF2-40B4-BE49-F238E27FC236}">
                    <a16:creationId xmlns:a16="http://schemas.microsoft.com/office/drawing/2014/main" id="{09CAA05A-466C-47F1-8FA8-BDDC795FA530}"/>
                  </a:ext>
                </a:extLst>
              </p:cNvPr>
              <p:cNvGrpSpPr/>
              <p:nvPr/>
            </p:nvGrpSpPr>
            <p:grpSpPr>
              <a:xfrm>
                <a:off x="516052" y="5161955"/>
                <a:ext cx="1541145" cy="1403350"/>
                <a:chOff x="0" y="0"/>
                <a:chExt cx="1541145" cy="1403350"/>
              </a:xfrm>
            </p:grpSpPr>
            <p:grpSp>
              <p:nvGrpSpPr>
                <p:cNvPr id="92" name="Group 91">
                  <a:extLst>
                    <a:ext uri="{FF2B5EF4-FFF2-40B4-BE49-F238E27FC236}">
                      <a16:creationId xmlns:a16="http://schemas.microsoft.com/office/drawing/2014/main" id="{797960BF-F65F-45E1-878E-61718C7E6916}"/>
                    </a:ext>
                  </a:extLst>
                </p:cNvPr>
                <p:cNvGrpSpPr/>
                <p:nvPr/>
              </p:nvGrpSpPr>
              <p:grpSpPr>
                <a:xfrm>
                  <a:off x="0" y="0"/>
                  <a:ext cx="1541145" cy="1403350"/>
                  <a:chOff x="0" y="0"/>
                  <a:chExt cx="1541145" cy="1403350"/>
                </a:xfrm>
              </p:grpSpPr>
              <p:pic>
                <p:nvPicPr>
                  <p:cNvPr id="94" name="Content Placeholder 4">
                    <a:extLst>
                      <a:ext uri="{FF2B5EF4-FFF2-40B4-BE49-F238E27FC236}">
                        <a16:creationId xmlns:a16="http://schemas.microsoft.com/office/drawing/2014/main" id="{B06169C5-4726-4D28-BA64-F2396EE992AB}"/>
                      </a:ext>
                    </a:extLst>
                  </p:cNvPr>
                  <p:cNvPicPr/>
                  <p:nvPr/>
                </p:nvPicPr>
                <p:blipFill rotWithShape="1">
                  <a:blip r:embed="rId2">
                    <a:alphaModFix/>
                    <a:extLst>
                      <a:ext uri="{BEBA8EAE-BF5A-486C-A8C5-ECC9F3942E4B}">
                        <a14:imgProps xmlns:a14="http://schemas.microsoft.com/office/drawing/2010/main">
                          <a14:imgLayer r:embed="rId3">
                            <a14:imgEffect>
                              <a14:colorTemperature colorTemp="6521"/>
                            </a14:imgEffect>
                            <a14:imgEffect>
                              <a14:saturation sat="0"/>
                            </a14:imgEffect>
                          </a14:imgLayer>
                        </a14:imgProps>
                      </a:ext>
                    </a:extLst>
                  </a:blip>
                  <a:srcRect l="15246" t="8707" r="2591" b="10331"/>
                  <a:stretch/>
                </p:blipFill>
                <p:spPr>
                  <a:xfrm>
                    <a:off x="0" y="0"/>
                    <a:ext cx="1541145" cy="1403350"/>
                  </a:xfrm>
                  <a:prstGeom prst="rect">
                    <a:avLst/>
                  </a:prstGeom>
                  <a:noFill/>
                </p:spPr>
              </p:pic>
              <p:sp>
                <p:nvSpPr>
                  <p:cNvPr id="95" name="TextBox 11">
                    <a:extLst>
                      <a:ext uri="{FF2B5EF4-FFF2-40B4-BE49-F238E27FC236}">
                        <a16:creationId xmlns:a16="http://schemas.microsoft.com/office/drawing/2014/main" id="{3E3E256C-199B-48D7-AD04-AD05D009C034}"/>
                      </a:ext>
                    </a:extLst>
                  </p:cNvPr>
                  <p:cNvSpPr txBox="1"/>
                  <p:nvPr/>
                </p:nvSpPr>
                <p:spPr>
                  <a:xfrm>
                    <a:off x="307239" y="197511"/>
                    <a:ext cx="885983" cy="369332"/>
                  </a:xfrm>
                  <a:prstGeom prst="rect">
                    <a:avLst/>
                  </a:prstGeom>
                  <a:solidFill>
                    <a:srgbClr val="B9B9B9"/>
                  </a:solidFill>
                </p:spPr>
                <p:txBody>
                  <a:bodyPr wrap="square" rtlCol="0">
                    <a:spAutoFit/>
                  </a:bodyPr>
                  <a:lstStyle/>
                  <a:p>
                    <a:endParaRPr lang="en-GB"/>
                  </a:p>
                </p:txBody>
              </p:sp>
            </p:grpSp>
            <p:sp>
              <p:nvSpPr>
                <p:cNvPr id="93" name="TextBox 17">
                  <a:extLst>
                    <a:ext uri="{FF2B5EF4-FFF2-40B4-BE49-F238E27FC236}">
                      <a16:creationId xmlns:a16="http://schemas.microsoft.com/office/drawing/2014/main" id="{1F52E56A-CB48-4770-A7DF-AF00C2558CB8}"/>
                    </a:ext>
                  </a:extLst>
                </p:cNvPr>
                <p:cNvSpPr txBox="1"/>
                <p:nvPr/>
              </p:nvSpPr>
              <p:spPr>
                <a:xfrm>
                  <a:off x="182880" y="285293"/>
                  <a:ext cx="1134110" cy="584775"/>
                </a:xfrm>
                <a:prstGeom prst="rect">
                  <a:avLst/>
                </a:prstGeom>
                <a:solidFill>
                  <a:srgbClr val="B9B9B9"/>
                </a:solidFill>
              </p:spPr>
              <p:txBody>
                <a:bodyPr wrap="square" rtlCol="0">
                  <a:spAutoFit/>
                </a:bodyPr>
                <a:lstStyle/>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SUMMER</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TERM</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p:txBody>
            </p:sp>
          </p:grpSp>
        </p:grpSp>
        <p:sp>
          <p:nvSpPr>
            <p:cNvPr id="57" name="TextBox 56">
              <a:extLst>
                <a:ext uri="{FF2B5EF4-FFF2-40B4-BE49-F238E27FC236}">
                  <a16:creationId xmlns:a16="http://schemas.microsoft.com/office/drawing/2014/main" id="{2D5BCFAC-45FB-40BA-BD2B-DD5328F6B1A8}"/>
                </a:ext>
              </a:extLst>
            </p:cNvPr>
            <p:cNvSpPr txBox="1"/>
            <p:nvPr/>
          </p:nvSpPr>
          <p:spPr>
            <a:xfrm>
              <a:off x="371455" y="-64979"/>
              <a:ext cx="11103652" cy="276999"/>
            </a:xfrm>
            <a:prstGeom prst="rect">
              <a:avLst/>
            </a:prstGeom>
            <a:noFill/>
          </p:spPr>
          <p:txBody>
            <a:bodyPr wrap="square" rtlCol="0">
              <a:spAutoFit/>
            </a:bodyPr>
            <a:lstStyle/>
            <a:p>
              <a:pPr algn="ctr"/>
              <a:r>
                <a:rPr lang="en-GB" sz="1200" b="1" dirty="0">
                  <a:latin typeface="Arial" panose="020B0604020202020204" pitchFamily="34" charset="0"/>
                  <a:cs typeface="Arial" panose="020B0604020202020204" pitchFamily="34" charset="0"/>
                </a:rPr>
                <a:t>ST MARY’S MENSTON – ART </a:t>
              </a:r>
            </a:p>
          </p:txBody>
        </p:sp>
      </p:grpSp>
      <p:sp>
        <p:nvSpPr>
          <p:cNvPr id="53" name="TextBox 52">
            <a:extLst>
              <a:ext uri="{FF2B5EF4-FFF2-40B4-BE49-F238E27FC236}">
                <a16:creationId xmlns:a16="http://schemas.microsoft.com/office/drawing/2014/main" id="{9B894654-BEF4-4962-AF10-7813265B3992}"/>
              </a:ext>
            </a:extLst>
          </p:cNvPr>
          <p:cNvSpPr txBox="1"/>
          <p:nvPr/>
        </p:nvSpPr>
        <p:spPr>
          <a:xfrm>
            <a:off x="1066486" y="6284291"/>
            <a:ext cx="10707235" cy="442674"/>
          </a:xfrm>
          <a:prstGeom prst="roundRect">
            <a:avLst/>
          </a:prstGeom>
          <a:noFill/>
          <a:ln>
            <a:solidFill>
              <a:schemeClr val="tx1"/>
            </a:solidFill>
          </a:ln>
        </p:spPr>
        <p:txBody>
          <a:bodyPr wrap="square" rtlCol="0">
            <a:spAutoFit/>
          </a:bodyPr>
          <a:lstStyle/>
          <a:p>
            <a:r>
              <a:rPr lang="en-GB" sz="1000" b="1" dirty="0">
                <a:latin typeface="Arial" panose="020B0604020202020204" pitchFamily="34" charset="0"/>
                <a:cs typeface="Arial" panose="020B0604020202020204" pitchFamily="34" charset="0"/>
              </a:rPr>
              <a:t>Virtues</a:t>
            </a:r>
          </a:p>
          <a:p>
            <a:r>
              <a:rPr kumimoji="0" lang="en-GB" altLang="en-US" sz="10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Through the curriculum we will work with students to develop good sense and those virtuous qualities that will enable them to be successful, well-rounded individuals.  </a:t>
            </a:r>
            <a:r>
              <a:rPr kumimoji="0" lang="en-GB" altLang="en-US" sz="1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p>
        </p:txBody>
      </p:sp>
      <p:sp>
        <p:nvSpPr>
          <p:cNvPr id="106" name="TextBox 105">
            <a:extLst>
              <a:ext uri="{FF2B5EF4-FFF2-40B4-BE49-F238E27FC236}">
                <a16:creationId xmlns:a16="http://schemas.microsoft.com/office/drawing/2014/main" id="{7D19994F-7D4F-4265-AFB4-66592298E6BE}"/>
              </a:ext>
            </a:extLst>
          </p:cNvPr>
          <p:cNvSpPr txBox="1"/>
          <p:nvPr/>
        </p:nvSpPr>
        <p:spPr>
          <a:xfrm>
            <a:off x="374281" y="188095"/>
            <a:ext cx="11817719" cy="461665"/>
          </a:xfrm>
          <a:prstGeom prst="rect">
            <a:avLst/>
          </a:prstGeom>
          <a:solidFill>
            <a:srgbClr val="FFFF00"/>
          </a:solidFill>
        </p:spPr>
        <p:txBody>
          <a:bodyPr wrap="square">
            <a:spAutoFit/>
          </a:bodyPr>
          <a:lstStyle/>
          <a:p>
            <a:r>
              <a:rPr lang="en-GB" sz="600" b="1" i="1" u="sng"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Art helps us understand ourselves and the world around us.</a:t>
            </a:r>
            <a:endParaRPr lang="en-GB" sz="600" dirty="0">
              <a:effectLst/>
              <a:latin typeface="Arial" panose="020B0604020202020204" pitchFamily="34" charset="0"/>
              <a:ea typeface="Times New Roman" panose="02020603050405020304" pitchFamily="18" charset="0"/>
              <a:cs typeface="Arial" panose="020B0604020202020204" pitchFamily="34" charset="0"/>
            </a:endParaRPr>
          </a:p>
          <a:p>
            <a:r>
              <a:rPr lang="en-GB"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Through studying the artwork of others, students learn to explore the world and its many different cultures and beliefs. Students learn to be tolerant and broaden their own thinking.</a:t>
            </a:r>
            <a:r>
              <a:rPr lang="en-GB" sz="600" dirty="0">
                <a:latin typeface="Arial" panose="020B0604020202020204" pitchFamily="34" charset="0"/>
                <a:ea typeface="Times New Roman" panose="02020603050405020304" pitchFamily="18" charset="0"/>
                <a:cs typeface="Arial" panose="020B0604020202020204" pitchFamily="34" charset="0"/>
              </a:rPr>
              <a:t> </a:t>
            </a:r>
            <a:r>
              <a:rPr lang="en-GB"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Our curriculum is built around the three principles of:</a:t>
            </a:r>
            <a:r>
              <a:rPr lang="en-GB" sz="600" dirty="0">
                <a:latin typeface="Arial" panose="020B0604020202020204" pitchFamily="34" charset="0"/>
                <a:ea typeface="Times New Roman" panose="02020603050405020304" pitchFamily="18" charset="0"/>
                <a:cs typeface="Arial" panose="020B0604020202020204" pitchFamily="34" charset="0"/>
              </a:rPr>
              <a:t> </a:t>
            </a:r>
            <a:r>
              <a:rPr lang="en-GB" sz="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Ignite/ inspire</a:t>
            </a:r>
            <a:r>
              <a:rPr lang="en-GB" sz="600" b="1" dirty="0">
                <a:latin typeface="Arial" panose="020B0604020202020204" pitchFamily="34" charset="0"/>
                <a:ea typeface="Times New Roman" panose="02020603050405020304" pitchFamily="18" charset="0"/>
                <a:cs typeface="Arial" panose="020B0604020202020204" pitchFamily="34" charset="0"/>
              </a:rPr>
              <a:t>, </a:t>
            </a:r>
            <a:r>
              <a:rPr lang="en-GB" sz="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Critique, </a:t>
            </a:r>
            <a:r>
              <a:rPr lang="en-GB" sz="600" b="1" dirty="0">
                <a:latin typeface="Arial" panose="020B0604020202020204" pitchFamily="34" charset="0"/>
                <a:ea typeface="Times New Roman" panose="02020603050405020304" pitchFamily="18" charset="0"/>
                <a:cs typeface="Arial" panose="020B0604020202020204" pitchFamily="34" charset="0"/>
              </a:rPr>
              <a:t> </a:t>
            </a:r>
            <a:r>
              <a:rPr lang="en-GB" sz="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Create</a:t>
            </a:r>
            <a:endParaRPr lang="en-GB" sz="600" b="1" dirty="0">
              <a:effectLst/>
              <a:latin typeface="Arial" panose="020B0604020202020204" pitchFamily="34" charset="0"/>
              <a:ea typeface="Times New Roman" panose="02020603050405020304" pitchFamily="18" charset="0"/>
              <a:cs typeface="Arial" panose="020B0604020202020204" pitchFamily="34" charset="0"/>
            </a:endParaRPr>
          </a:p>
          <a:p>
            <a:r>
              <a:rPr lang="en-GB"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We recap key skills and use the kaizen approach which is the Japanese philosophy of continuous improvement gradually over time- a change for the better). We aim to create an enriching pupil experience, developing resilience and confidence. Our curriculum equips students with the skills and knowledge needed to engage in the creation of Art. Pupils will have their artistic interest ignited through diverse and creative investigations, informed by great artists past and present, and our own artistic discoveries. </a:t>
            </a:r>
            <a:r>
              <a:rPr lang="en-GB" sz="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‘Every child is an artist’ Pablo Picasso</a:t>
            </a:r>
            <a:endParaRPr lang="en-GB" sz="600" b="1"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56" name="Rounded Rectangle 43">
            <a:extLst>
              <a:ext uri="{FF2B5EF4-FFF2-40B4-BE49-F238E27FC236}">
                <a16:creationId xmlns:a16="http://schemas.microsoft.com/office/drawing/2014/main" id="{F04D4AF0-C91A-4EA6-8D8D-B81ABAA18B80}"/>
              </a:ext>
            </a:extLst>
          </p:cNvPr>
          <p:cNvSpPr/>
          <p:nvPr/>
        </p:nvSpPr>
        <p:spPr>
          <a:xfrm>
            <a:off x="9362062" y="3169216"/>
            <a:ext cx="2659857" cy="112371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a:solidFill>
                  <a:schemeClr val="tx1"/>
                </a:solidFill>
                <a:latin typeface="Arial" panose="020B0604020202020204" pitchFamily="34" charset="0"/>
                <a:cs typeface="Arial" panose="020B0604020202020204" pitchFamily="34" charset="0"/>
              </a:rPr>
              <a:t>Royal academy of Arts Young artist competition. Pupils upload an image of a piece of Art to the website. Worksheet and Instructions given to pupils.</a:t>
            </a:r>
          </a:p>
          <a:p>
            <a:r>
              <a:rPr lang="en-GB" sz="1000">
                <a:hlinkClick r:id="rId4"/>
              </a:rPr>
              <a:t>Young Artists' Summer Show 2023 | Exhibition | Royal Academy of Arts</a:t>
            </a:r>
            <a:endParaRPr lang="en-GB" sz="1000" dirty="0">
              <a:solidFill>
                <a:schemeClr val="tx1"/>
              </a:solidFill>
              <a:latin typeface="Arial" panose="020B0604020202020204" pitchFamily="34" charset="0"/>
              <a:cs typeface="Arial" panose="020B0604020202020204" pitchFamily="34" charset="0"/>
            </a:endParaRPr>
          </a:p>
        </p:txBody>
      </p:sp>
      <p:sp>
        <p:nvSpPr>
          <p:cNvPr id="52" name="Rounded Rectangle 39">
            <a:extLst>
              <a:ext uri="{FF2B5EF4-FFF2-40B4-BE49-F238E27FC236}">
                <a16:creationId xmlns:a16="http://schemas.microsoft.com/office/drawing/2014/main" id="{0040347F-85ED-4857-8A06-0F6854E09AA5}"/>
              </a:ext>
            </a:extLst>
          </p:cNvPr>
          <p:cNvSpPr/>
          <p:nvPr/>
        </p:nvSpPr>
        <p:spPr>
          <a:xfrm>
            <a:off x="6302940" y="5586622"/>
            <a:ext cx="2659565" cy="442674"/>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Support completion of homework for practical lessons. </a:t>
            </a:r>
          </a:p>
        </p:txBody>
      </p:sp>
      <p:sp>
        <p:nvSpPr>
          <p:cNvPr id="84" name="Rounded Rectangle 24">
            <a:extLst>
              <a:ext uri="{FF2B5EF4-FFF2-40B4-BE49-F238E27FC236}">
                <a16:creationId xmlns:a16="http://schemas.microsoft.com/office/drawing/2014/main" id="{4FFE60C4-386F-4FF1-BC9F-A0B694FA3F62}"/>
              </a:ext>
            </a:extLst>
          </p:cNvPr>
          <p:cNvSpPr/>
          <p:nvPr/>
        </p:nvSpPr>
        <p:spPr>
          <a:xfrm>
            <a:off x="6349618" y="2365014"/>
            <a:ext cx="2659565" cy="612934"/>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Provide Art equipment for home learning- Shading pencils, coloured pencils, A watercolour set and brushes are helpful</a:t>
            </a:r>
          </a:p>
        </p:txBody>
      </p:sp>
      <p:sp>
        <p:nvSpPr>
          <p:cNvPr id="104" name="Rounded Rectangle 40">
            <a:extLst>
              <a:ext uri="{FF2B5EF4-FFF2-40B4-BE49-F238E27FC236}">
                <a16:creationId xmlns:a16="http://schemas.microsoft.com/office/drawing/2014/main" id="{AD3F01FD-6805-447C-BDF4-364A971D26E2}"/>
              </a:ext>
            </a:extLst>
          </p:cNvPr>
          <p:cNvSpPr/>
          <p:nvPr/>
        </p:nvSpPr>
        <p:spPr>
          <a:xfrm>
            <a:off x="6349619" y="1590686"/>
            <a:ext cx="2659565" cy="612934"/>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Support completion of homework drawing tasks. Help your child to print Animal images.</a:t>
            </a:r>
          </a:p>
        </p:txBody>
      </p:sp>
      <p:sp>
        <p:nvSpPr>
          <p:cNvPr id="105" name="Rounded Rectangle 41">
            <a:extLst>
              <a:ext uri="{FF2B5EF4-FFF2-40B4-BE49-F238E27FC236}">
                <a16:creationId xmlns:a16="http://schemas.microsoft.com/office/drawing/2014/main" id="{32E93737-CBE7-42F9-9680-070389F68843}"/>
              </a:ext>
            </a:extLst>
          </p:cNvPr>
          <p:cNvSpPr/>
          <p:nvPr/>
        </p:nvSpPr>
        <p:spPr>
          <a:xfrm>
            <a:off x="6349618" y="3885542"/>
            <a:ext cx="2659565" cy="442674"/>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Encourage your child to take care of their A4 sketchbook. Promote good presentation </a:t>
            </a:r>
          </a:p>
        </p:txBody>
      </p:sp>
    </p:spTree>
    <p:extLst>
      <p:ext uri="{BB962C8B-B14F-4D97-AF65-F5344CB8AC3E}">
        <p14:creationId xmlns:p14="http://schemas.microsoft.com/office/powerpoint/2010/main" val="1290613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 name="Group 53">
            <a:extLst>
              <a:ext uri="{FF2B5EF4-FFF2-40B4-BE49-F238E27FC236}">
                <a16:creationId xmlns:a16="http://schemas.microsoft.com/office/drawing/2014/main" id="{33AF4C98-03E4-4C61-B03F-2AC3C539C49A}"/>
              </a:ext>
            </a:extLst>
          </p:cNvPr>
          <p:cNvGrpSpPr/>
          <p:nvPr/>
        </p:nvGrpSpPr>
        <p:grpSpPr>
          <a:xfrm>
            <a:off x="-92990" y="-224200"/>
            <a:ext cx="12023712" cy="6894105"/>
            <a:chOff x="-2826" y="-64979"/>
            <a:chExt cx="12023712" cy="6894105"/>
          </a:xfrm>
        </p:grpSpPr>
        <p:grpSp>
          <p:nvGrpSpPr>
            <p:cNvPr id="55" name="Group 54">
              <a:extLst>
                <a:ext uri="{FF2B5EF4-FFF2-40B4-BE49-F238E27FC236}">
                  <a16:creationId xmlns:a16="http://schemas.microsoft.com/office/drawing/2014/main" id="{BFF6A9CF-CE3A-415F-AF49-9D938415125C}"/>
                </a:ext>
              </a:extLst>
            </p:cNvPr>
            <p:cNvGrpSpPr/>
            <p:nvPr/>
          </p:nvGrpSpPr>
          <p:grpSpPr>
            <a:xfrm>
              <a:off x="-2826" y="0"/>
              <a:ext cx="12023712" cy="6829126"/>
              <a:chOff x="-18610" y="-464267"/>
              <a:chExt cx="11864732" cy="7950878"/>
            </a:xfrm>
          </p:grpSpPr>
          <p:sp>
            <p:nvSpPr>
              <p:cNvPr id="58" name="Rounded Rectangle 5">
                <a:extLst>
                  <a:ext uri="{FF2B5EF4-FFF2-40B4-BE49-F238E27FC236}">
                    <a16:creationId xmlns:a16="http://schemas.microsoft.com/office/drawing/2014/main" id="{3B4201CD-257C-49E1-9214-9284D7B5ED4C}"/>
                  </a:ext>
                </a:extLst>
              </p:cNvPr>
              <p:cNvSpPr/>
              <p:nvPr/>
            </p:nvSpPr>
            <p:spPr>
              <a:xfrm>
                <a:off x="2254371" y="317771"/>
                <a:ext cx="2941162" cy="340519"/>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AMBITION</a:t>
                </a:r>
              </a:p>
            </p:txBody>
          </p:sp>
          <p:sp>
            <p:nvSpPr>
              <p:cNvPr id="59" name="Rounded Rectangle 6">
                <a:extLst>
                  <a:ext uri="{FF2B5EF4-FFF2-40B4-BE49-F238E27FC236}">
                    <a16:creationId xmlns:a16="http://schemas.microsoft.com/office/drawing/2014/main" id="{BDD918BA-C600-497B-925F-E859EDD03569}"/>
                  </a:ext>
                </a:extLst>
              </p:cNvPr>
              <p:cNvSpPr/>
              <p:nvPr/>
            </p:nvSpPr>
            <p:spPr>
              <a:xfrm>
                <a:off x="9071542" y="553953"/>
                <a:ext cx="2774580" cy="39645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OPPORTUNITY AND FAITH</a:t>
                </a:r>
              </a:p>
            </p:txBody>
          </p:sp>
          <p:sp>
            <p:nvSpPr>
              <p:cNvPr id="60" name="Rounded Rectangle 7">
                <a:extLst>
                  <a:ext uri="{FF2B5EF4-FFF2-40B4-BE49-F238E27FC236}">
                    <a16:creationId xmlns:a16="http://schemas.microsoft.com/office/drawing/2014/main" id="{84CFED86-69B6-48E1-B03E-8F4B37C06DA0}"/>
                  </a:ext>
                </a:extLst>
              </p:cNvPr>
              <p:cNvSpPr/>
              <p:nvPr/>
            </p:nvSpPr>
            <p:spPr>
              <a:xfrm>
                <a:off x="2319898" y="695552"/>
                <a:ext cx="1626648" cy="34051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LEARNING</a:t>
                </a:r>
              </a:p>
            </p:txBody>
          </p:sp>
          <p:sp>
            <p:nvSpPr>
              <p:cNvPr id="61" name="TextBox 60">
                <a:extLst>
                  <a:ext uri="{FF2B5EF4-FFF2-40B4-BE49-F238E27FC236}">
                    <a16:creationId xmlns:a16="http://schemas.microsoft.com/office/drawing/2014/main" id="{19F85048-655A-438C-BE50-5D59F4A048EA}"/>
                  </a:ext>
                </a:extLst>
              </p:cNvPr>
              <p:cNvSpPr txBox="1"/>
              <p:nvPr/>
            </p:nvSpPr>
            <p:spPr>
              <a:xfrm rot="16200000">
                <a:off x="-3809383" y="3326506"/>
                <a:ext cx="7950878" cy="369332"/>
              </a:xfrm>
              <a:prstGeom prst="rect">
                <a:avLst/>
              </a:prstGeom>
              <a:solidFill>
                <a:srgbClr val="942C87"/>
              </a:solidFill>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GB" b="1" dirty="0">
                    <a:solidFill>
                      <a:schemeClr val="bg1"/>
                    </a:solidFill>
                    <a:latin typeface="Arial" panose="020B0604020202020204" pitchFamily="34" charset="0"/>
                    <a:cs typeface="Arial" panose="020B0604020202020204" pitchFamily="34" charset="0"/>
                  </a:rPr>
                  <a:t>SUBJECT- ART</a:t>
                </a:r>
              </a:p>
            </p:txBody>
          </p:sp>
          <p:sp>
            <p:nvSpPr>
              <p:cNvPr id="62" name="Rounded Rectangle 12">
                <a:extLst>
                  <a:ext uri="{FF2B5EF4-FFF2-40B4-BE49-F238E27FC236}">
                    <a16:creationId xmlns:a16="http://schemas.microsoft.com/office/drawing/2014/main" id="{B079170C-6382-40B7-8753-8CBB0A135770}"/>
                  </a:ext>
                </a:extLst>
              </p:cNvPr>
              <p:cNvSpPr/>
              <p:nvPr/>
            </p:nvSpPr>
            <p:spPr>
              <a:xfrm>
                <a:off x="4361326" y="695552"/>
                <a:ext cx="1626648" cy="34051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ASSESSMENT</a:t>
                </a:r>
              </a:p>
            </p:txBody>
          </p:sp>
          <p:sp>
            <p:nvSpPr>
              <p:cNvPr id="63" name="Rounded Rectangle 13">
                <a:extLst>
                  <a:ext uri="{FF2B5EF4-FFF2-40B4-BE49-F238E27FC236}">
                    <a16:creationId xmlns:a16="http://schemas.microsoft.com/office/drawing/2014/main" id="{89D46C2B-C085-4B5F-9CE2-44BAC5E1E4C1}"/>
                  </a:ext>
                </a:extLst>
              </p:cNvPr>
              <p:cNvSpPr/>
              <p:nvPr/>
            </p:nvSpPr>
            <p:spPr>
              <a:xfrm>
                <a:off x="6316605" y="368849"/>
                <a:ext cx="2485299" cy="57888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HOW CAN I SUPPORT </a:t>
                </a:r>
              </a:p>
              <a:p>
                <a:pPr algn="ctr"/>
                <a:r>
                  <a:rPr lang="en-GB" sz="1400" b="1" dirty="0">
                    <a:solidFill>
                      <a:srgbClr val="942C87"/>
                    </a:solidFill>
                    <a:latin typeface="Arial" panose="020B0604020202020204" pitchFamily="34" charset="0"/>
                    <a:cs typeface="Arial" panose="020B0604020202020204" pitchFamily="34" charset="0"/>
                  </a:rPr>
                  <a:t>AT HOME</a:t>
                </a:r>
              </a:p>
            </p:txBody>
          </p:sp>
          <p:sp>
            <p:nvSpPr>
              <p:cNvPr id="64" name="Rounded Rectangle 19">
                <a:extLst>
                  <a:ext uri="{FF2B5EF4-FFF2-40B4-BE49-F238E27FC236}">
                    <a16:creationId xmlns:a16="http://schemas.microsoft.com/office/drawing/2014/main" id="{99E7997C-D2C2-48A6-AC0C-A6B6D6611E5E}"/>
                  </a:ext>
                </a:extLst>
              </p:cNvPr>
              <p:cNvSpPr/>
              <p:nvPr/>
            </p:nvSpPr>
            <p:spPr>
              <a:xfrm>
                <a:off x="2247438" y="1506047"/>
                <a:ext cx="1807200" cy="31716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b="1" dirty="0">
                    <a:solidFill>
                      <a:schemeClr val="tx1"/>
                    </a:solidFill>
                    <a:latin typeface="Arial" panose="020B0604020202020204" pitchFamily="34" charset="0"/>
                    <a:cs typeface="Arial" panose="020B0604020202020204" pitchFamily="34" charset="0"/>
                  </a:rPr>
                  <a:t>Montage</a:t>
                </a:r>
              </a:p>
            </p:txBody>
          </p:sp>
          <p:sp>
            <p:nvSpPr>
              <p:cNvPr id="66" name="Rounded Rectangle 22">
                <a:extLst>
                  <a:ext uri="{FF2B5EF4-FFF2-40B4-BE49-F238E27FC236}">
                    <a16:creationId xmlns:a16="http://schemas.microsoft.com/office/drawing/2014/main" id="{E59CAA8C-1C13-41B2-BDE9-5ED6AE63B030}"/>
                  </a:ext>
                </a:extLst>
              </p:cNvPr>
              <p:cNvSpPr/>
              <p:nvPr/>
            </p:nvSpPr>
            <p:spPr>
              <a:xfrm>
                <a:off x="2247438" y="2280511"/>
                <a:ext cx="1807200" cy="31716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b="1" dirty="0">
                    <a:solidFill>
                      <a:schemeClr val="tx1"/>
                    </a:solidFill>
                    <a:latin typeface="Arial" panose="020B0604020202020204" pitchFamily="34" charset="0"/>
                    <a:cs typeface="Arial" panose="020B0604020202020204" pitchFamily="34" charset="0"/>
                  </a:rPr>
                  <a:t>Montage</a:t>
                </a:r>
              </a:p>
            </p:txBody>
          </p:sp>
          <p:sp>
            <p:nvSpPr>
              <p:cNvPr id="67" name="Rounded Rectangle 23">
                <a:extLst>
                  <a:ext uri="{FF2B5EF4-FFF2-40B4-BE49-F238E27FC236}">
                    <a16:creationId xmlns:a16="http://schemas.microsoft.com/office/drawing/2014/main" id="{0CA40619-C958-48B2-BB8C-CC1A15891E74}"/>
                  </a:ext>
                </a:extLst>
              </p:cNvPr>
              <p:cNvSpPr/>
              <p:nvPr/>
            </p:nvSpPr>
            <p:spPr>
              <a:xfrm>
                <a:off x="4260747" y="3330303"/>
                <a:ext cx="1807200" cy="317162"/>
              </a:xfrm>
              <a:prstGeom prst="roundRect">
                <a:avLst/>
              </a:prstGeom>
              <a:solidFill>
                <a:srgbClr val="942C8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endParaRPr lang="en-GB" sz="1000" dirty="0">
                  <a:solidFill>
                    <a:schemeClr val="tx1"/>
                  </a:solidFill>
                  <a:latin typeface="Arial" panose="020B0604020202020204" pitchFamily="34" charset="0"/>
                  <a:cs typeface="Arial" panose="020B0604020202020204" pitchFamily="34" charset="0"/>
                </a:endParaRPr>
              </a:p>
            </p:txBody>
          </p:sp>
          <p:sp>
            <p:nvSpPr>
              <p:cNvPr id="69" name="Rounded Rectangle 25">
                <a:extLst>
                  <a:ext uri="{FF2B5EF4-FFF2-40B4-BE49-F238E27FC236}">
                    <a16:creationId xmlns:a16="http://schemas.microsoft.com/office/drawing/2014/main" id="{252BD3D9-CFAC-401C-8820-989E4435858A}"/>
                  </a:ext>
                </a:extLst>
              </p:cNvPr>
              <p:cNvSpPr/>
              <p:nvPr/>
            </p:nvSpPr>
            <p:spPr>
              <a:xfrm>
                <a:off x="2238966" y="3344644"/>
                <a:ext cx="1807200" cy="31716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b="1" dirty="0">
                    <a:solidFill>
                      <a:schemeClr val="tx1"/>
                    </a:solidFill>
                    <a:latin typeface="Arial" panose="020B0604020202020204" pitchFamily="34" charset="0"/>
                    <a:cs typeface="Arial" panose="020B0604020202020204" pitchFamily="34" charset="0"/>
                  </a:rPr>
                  <a:t>Montage</a:t>
                </a:r>
              </a:p>
            </p:txBody>
          </p:sp>
          <p:sp>
            <p:nvSpPr>
              <p:cNvPr id="71" name="Rounded Rectangle 30">
                <a:extLst>
                  <a:ext uri="{FF2B5EF4-FFF2-40B4-BE49-F238E27FC236}">
                    <a16:creationId xmlns:a16="http://schemas.microsoft.com/office/drawing/2014/main" id="{E11A4362-8CF0-430E-9556-102E8F04C751}"/>
                  </a:ext>
                </a:extLst>
              </p:cNvPr>
              <p:cNvSpPr/>
              <p:nvPr/>
            </p:nvSpPr>
            <p:spPr>
              <a:xfrm>
                <a:off x="2254371" y="4141427"/>
                <a:ext cx="1807200" cy="31716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b="1" dirty="0">
                    <a:solidFill>
                      <a:schemeClr val="tx1"/>
                    </a:solidFill>
                    <a:latin typeface="Arial" panose="020B0604020202020204" pitchFamily="34" charset="0"/>
                    <a:cs typeface="Arial" panose="020B0604020202020204" pitchFamily="34" charset="0"/>
                  </a:rPr>
                  <a:t>Major project </a:t>
                </a:r>
              </a:p>
            </p:txBody>
          </p:sp>
          <p:sp>
            <p:nvSpPr>
              <p:cNvPr id="72" name="Rounded Rectangle 31">
                <a:extLst>
                  <a:ext uri="{FF2B5EF4-FFF2-40B4-BE49-F238E27FC236}">
                    <a16:creationId xmlns:a16="http://schemas.microsoft.com/office/drawing/2014/main" id="{E7501D3D-AB24-463B-9430-A9D9E2E079A2}"/>
                  </a:ext>
                </a:extLst>
              </p:cNvPr>
              <p:cNvSpPr/>
              <p:nvPr/>
            </p:nvSpPr>
            <p:spPr>
              <a:xfrm>
                <a:off x="2229622" y="5294177"/>
                <a:ext cx="1807200" cy="31716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b="1" dirty="0">
                    <a:solidFill>
                      <a:schemeClr val="tx1"/>
                    </a:solidFill>
                    <a:latin typeface="Arial" panose="020B0604020202020204" pitchFamily="34" charset="0"/>
                    <a:cs typeface="Arial" panose="020B0604020202020204" pitchFamily="34" charset="0"/>
                  </a:rPr>
                  <a:t>Major project</a:t>
                </a:r>
              </a:p>
            </p:txBody>
          </p:sp>
          <p:sp>
            <p:nvSpPr>
              <p:cNvPr id="73" name="Rounded Rectangle 32">
                <a:extLst>
                  <a:ext uri="{FF2B5EF4-FFF2-40B4-BE49-F238E27FC236}">
                    <a16:creationId xmlns:a16="http://schemas.microsoft.com/office/drawing/2014/main" id="{93C9C617-731F-4AAB-9CC1-A6082E2C5978}"/>
                  </a:ext>
                </a:extLst>
              </p:cNvPr>
              <p:cNvSpPr/>
              <p:nvPr/>
            </p:nvSpPr>
            <p:spPr>
              <a:xfrm>
                <a:off x="2229622" y="6090959"/>
                <a:ext cx="1807200" cy="31716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b="1" dirty="0">
                    <a:solidFill>
                      <a:schemeClr val="tx1"/>
                    </a:solidFill>
                    <a:latin typeface="Arial" panose="020B0604020202020204" pitchFamily="34" charset="0"/>
                    <a:cs typeface="Arial" panose="020B0604020202020204" pitchFamily="34" charset="0"/>
                  </a:rPr>
                  <a:t>Major project</a:t>
                </a:r>
              </a:p>
            </p:txBody>
          </p:sp>
          <p:sp>
            <p:nvSpPr>
              <p:cNvPr id="74" name="Rounded Rectangle 33">
                <a:extLst>
                  <a:ext uri="{FF2B5EF4-FFF2-40B4-BE49-F238E27FC236}">
                    <a16:creationId xmlns:a16="http://schemas.microsoft.com/office/drawing/2014/main" id="{4E069D78-0121-47E1-A43A-0A2A731B6A0F}"/>
                  </a:ext>
                </a:extLst>
              </p:cNvPr>
              <p:cNvSpPr/>
              <p:nvPr/>
            </p:nvSpPr>
            <p:spPr>
              <a:xfrm>
                <a:off x="516051" y="307728"/>
                <a:ext cx="1358735" cy="39645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YEAR 10</a:t>
                </a:r>
              </a:p>
            </p:txBody>
          </p:sp>
          <p:sp>
            <p:nvSpPr>
              <p:cNvPr id="75" name="Rounded Rectangle 34">
                <a:extLst>
                  <a:ext uri="{FF2B5EF4-FFF2-40B4-BE49-F238E27FC236}">
                    <a16:creationId xmlns:a16="http://schemas.microsoft.com/office/drawing/2014/main" id="{E330BF60-8381-4490-A8F8-72ACFB89B0CA}"/>
                  </a:ext>
                </a:extLst>
              </p:cNvPr>
              <p:cNvSpPr/>
              <p:nvPr/>
            </p:nvSpPr>
            <p:spPr>
              <a:xfrm>
                <a:off x="4244879" y="1468240"/>
                <a:ext cx="1807200" cy="317162"/>
              </a:xfrm>
              <a:prstGeom prst="roundRect">
                <a:avLst/>
              </a:prstGeom>
              <a:solidFill>
                <a:srgbClr val="942C8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Teacher Assessment</a:t>
                </a:r>
              </a:p>
            </p:txBody>
          </p:sp>
          <p:sp>
            <p:nvSpPr>
              <p:cNvPr id="76" name="Rounded Rectangle 35">
                <a:extLst>
                  <a:ext uri="{FF2B5EF4-FFF2-40B4-BE49-F238E27FC236}">
                    <a16:creationId xmlns:a16="http://schemas.microsoft.com/office/drawing/2014/main" id="{43BB483F-B594-4F67-B5AC-F21CD943C581}"/>
                  </a:ext>
                </a:extLst>
              </p:cNvPr>
              <p:cNvSpPr/>
              <p:nvPr/>
            </p:nvSpPr>
            <p:spPr>
              <a:xfrm>
                <a:off x="4187270" y="5244976"/>
                <a:ext cx="1807200" cy="317162"/>
              </a:xfrm>
              <a:prstGeom prst="roundRect">
                <a:avLst/>
              </a:prstGeom>
              <a:solidFill>
                <a:srgbClr val="942C8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PPE and assessment</a:t>
                </a:r>
              </a:p>
            </p:txBody>
          </p:sp>
          <p:sp>
            <p:nvSpPr>
              <p:cNvPr id="77" name="Rounded Rectangle 36">
                <a:extLst>
                  <a:ext uri="{FF2B5EF4-FFF2-40B4-BE49-F238E27FC236}">
                    <a16:creationId xmlns:a16="http://schemas.microsoft.com/office/drawing/2014/main" id="{4BAD6E79-6986-44A6-9EDF-433110563B54}"/>
                  </a:ext>
                </a:extLst>
              </p:cNvPr>
              <p:cNvSpPr/>
              <p:nvPr/>
            </p:nvSpPr>
            <p:spPr>
              <a:xfrm>
                <a:off x="4196386" y="6044408"/>
                <a:ext cx="1807200" cy="317162"/>
              </a:xfrm>
              <a:prstGeom prst="roundRect">
                <a:avLst/>
              </a:prstGeom>
              <a:solidFill>
                <a:srgbClr val="942C8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endParaRPr lang="en-GB" sz="1000" dirty="0">
                  <a:solidFill>
                    <a:schemeClr val="tx1"/>
                  </a:solidFill>
                  <a:latin typeface="Arial" panose="020B0604020202020204" pitchFamily="34" charset="0"/>
                  <a:cs typeface="Arial" panose="020B0604020202020204" pitchFamily="34" charset="0"/>
                </a:endParaRPr>
              </a:p>
            </p:txBody>
          </p:sp>
          <p:sp>
            <p:nvSpPr>
              <p:cNvPr id="78" name="Rounded Rectangle 37">
                <a:extLst>
                  <a:ext uri="{FF2B5EF4-FFF2-40B4-BE49-F238E27FC236}">
                    <a16:creationId xmlns:a16="http://schemas.microsoft.com/office/drawing/2014/main" id="{70EAACBE-E775-4EA0-8641-8AA06CBC6177}"/>
                  </a:ext>
                </a:extLst>
              </p:cNvPr>
              <p:cNvSpPr/>
              <p:nvPr/>
            </p:nvSpPr>
            <p:spPr>
              <a:xfrm>
                <a:off x="4236525" y="4136211"/>
                <a:ext cx="1807200" cy="317162"/>
              </a:xfrm>
              <a:prstGeom prst="roundRect">
                <a:avLst/>
              </a:prstGeom>
              <a:solidFill>
                <a:srgbClr val="942C8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Assessment</a:t>
                </a:r>
              </a:p>
            </p:txBody>
          </p:sp>
          <p:sp>
            <p:nvSpPr>
              <p:cNvPr id="79" name="Rounded Rectangle 38">
                <a:extLst>
                  <a:ext uri="{FF2B5EF4-FFF2-40B4-BE49-F238E27FC236}">
                    <a16:creationId xmlns:a16="http://schemas.microsoft.com/office/drawing/2014/main" id="{08BF394E-F6CE-4EB6-9715-6FF7AF760C00}"/>
                  </a:ext>
                </a:extLst>
              </p:cNvPr>
              <p:cNvSpPr/>
              <p:nvPr/>
            </p:nvSpPr>
            <p:spPr>
              <a:xfrm>
                <a:off x="4271050" y="2271743"/>
                <a:ext cx="1807200" cy="317162"/>
              </a:xfrm>
              <a:prstGeom prst="roundRect">
                <a:avLst/>
              </a:prstGeom>
              <a:solidFill>
                <a:srgbClr val="942C8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Teacher Assessment</a:t>
                </a:r>
              </a:p>
            </p:txBody>
          </p:sp>
          <p:sp>
            <p:nvSpPr>
              <p:cNvPr id="80" name="Rounded Rectangle 39">
                <a:extLst>
                  <a:ext uri="{FF2B5EF4-FFF2-40B4-BE49-F238E27FC236}">
                    <a16:creationId xmlns:a16="http://schemas.microsoft.com/office/drawing/2014/main" id="{86011D01-7239-4628-A6A9-2CFB273D75A8}"/>
                  </a:ext>
                </a:extLst>
              </p:cNvPr>
              <p:cNvSpPr/>
              <p:nvPr/>
            </p:nvSpPr>
            <p:spPr>
              <a:xfrm>
                <a:off x="6228824" y="5007889"/>
                <a:ext cx="2624400" cy="130829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AQA Art and Design GCSE assessment resources.</a:t>
                </a:r>
              </a:p>
              <a:p>
                <a:r>
                  <a:rPr lang="en-GB" sz="1000" dirty="0">
                    <a:solidFill>
                      <a:schemeClr val="tx1"/>
                    </a:solidFill>
                    <a:latin typeface="Arial" panose="020B0604020202020204" pitchFamily="34" charset="0"/>
                    <a:cs typeface="Arial" panose="020B0604020202020204" pitchFamily="34" charset="0"/>
                  </a:rPr>
                  <a:t>BBC bitesize-Art-AQA</a:t>
                </a:r>
              </a:p>
              <a:p>
                <a:r>
                  <a:rPr lang="en-GB" sz="1000" dirty="0">
                    <a:solidFill>
                      <a:schemeClr val="tx1"/>
                    </a:solidFill>
                    <a:latin typeface="Arial" panose="020B0604020202020204" pitchFamily="34" charset="0"/>
                    <a:cs typeface="Arial" panose="020B0604020202020204" pitchFamily="34" charset="0"/>
                  </a:rPr>
                  <a:t>Studentartguide.com-exemplar GCSE portfolio examples</a:t>
                </a:r>
              </a:p>
              <a:p>
                <a:r>
                  <a:rPr lang="en-GB" sz="1000" dirty="0">
                    <a:solidFill>
                      <a:schemeClr val="tx1"/>
                    </a:solidFill>
                    <a:latin typeface="Arial" panose="020B0604020202020204" pitchFamily="34" charset="0"/>
                    <a:cs typeface="Arial" panose="020B0604020202020204" pitchFamily="34" charset="0"/>
                  </a:rPr>
                  <a:t>Artuk.org (artist research support)</a:t>
                </a:r>
              </a:p>
            </p:txBody>
          </p:sp>
          <p:sp>
            <p:nvSpPr>
              <p:cNvPr id="81" name="Rounded Rectangle 40">
                <a:extLst>
                  <a:ext uri="{FF2B5EF4-FFF2-40B4-BE49-F238E27FC236}">
                    <a16:creationId xmlns:a16="http://schemas.microsoft.com/office/drawing/2014/main" id="{3D0C0786-2B7C-44E5-872E-8FF75A8C9076}"/>
                  </a:ext>
                </a:extLst>
              </p:cNvPr>
              <p:cNvSpPr/>
              <p:nvPr/>
            </p:nvSpPr>
            <p:spPr>
              <a:xfrm>
                <a:off x="6268491" y="1056140"/>
                <a:ext cx="2624400" cy="1902971"/>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AQA Art and Design GCSE assessment resources.</a:t>
                </a:r>
              </a:p>
              <a:p>
                <a:r>
                  <a:rPr lang="en-GB" sz="1000" dirty="0">
                    <a:solidFill>
                      <a:schemeClr val="tx1"/>
                    </a:solidFill>
                    <a:latin typeface="Arial" panose="020B0604020202020204" pitchFamily="34" charset="0"/>
                    <a:cs typeface="Arial" panose="020B0604020202020204" pitchFamily="34" charset="0"/>
                  </a:rPr>
                  <a:t>BBC bitesize-Art-AQA</a:t>
                </a:r>
              </a:p>
              <a:p>
                <a:r>
                  <a:rPr lang="en-GB" sz="1000" dirty="0">
                    <a:solidFill>
                      <a:schemeClr val="tx1"/>
                    </a:solidFill>
                    <a:latin typeface="Arial" panose="020B0604020202020204" pitchFamily="34" charset="0"/>
                    <a:cs typeface="Arial" panose="020B0604020202020204" pitchFamily="34" charset="0"/>
                  </a:rPr>
                  <a:t>Studentartguide.com-exemplar GCSE portfolio examples</a:t>
                </a:r>
              </a:p>
              <a:p>
                <a:r>
                  <a:rPr lang="en-GB" sz="1000" dirty="0">
                    <a:solidFill>
                      <a:schemeClr val="tx1"/>
                    </a:solidFill>
                    <a:latin typeface="Arial" panose="020B0604020202020204" pitchFamily="34" charset="0"/>
                    <a:cs typeface="Arial" panose="020B0604020202020204" pitchFamily="34" charset="0"/>
                  </a:rPr>
                  <a:t>Artuk.org (artist research support)</a:t>
                </a:r>
              </a:p>
              <a:p>
                <a:r>
                  <a:rPr lang="en-GB" sz="1000" dirty="0">
                    <a:solidFill>
                      <a:schemeClr val="tx1"/>
                    </a:solidFill>
                    <a:latin typeface="Arial" panose="020B0604020202020204" pitchFamily="34" charset="0"/>
                    <a:cs typeface="Arial" panose="020B0604020202020204" pitchFamily="34" charset="0"/>
                  </a:rPr>
                  <a:t>You tube drawing/paint/collage tutorials.</a:t>
                </a:r>
              </a:p>
              <a:p>
                <a:r>
                  <a:rPr lang="en-GB" sz="1000" dirty="0">
                    <a:solidFill>
                      <a:schemeClr val="tx1"/>
                    </a:solidFill>
                    <a:latin typeface="Arial" panose="020B0604020202020204" pitchFamily="34" charset="0"/>
                    <a:cs typeface="Arial" panose="020B0604020202020204" pitchFamily="34" charset="0"/>
                  </a:rPr>
                  <a:t>Provide a large well-lit space for Art homework</a:t>
                </a:r>
              </a:p>
            </p:txBody>
          </p:sp>
          <p:sp>
            <p:nvSpPr>
              <p:cNvPr id="82" name="Rounded Rectangle 41">
                <a:extLst>
                  <a:ext uri="{FF2B5EF4-FFF2-40B4-BE49-F238E27FC236}">
                    <a16:creationId xmlns:a16="http://schemas.microsoft.com/office/drawing/2014/main" id="{11E22F6D-58DC-4DF6-9BB4-046F8E745F74}"/>
                  </a:ext>
                </a:extLst>
              </p:cNvPr>
              <p:cNvSpPr/>
              <p:nvPr/>
            </p:nvSpPr>
            <p:spPr>
              <a:xfrm>
                <a:off x="6238239" y="3133648"/>
                <a:ext cx="2624400" cy="150651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AQA Art and Design GCSE assessment resources.</a:t>
                </a:r>
              </a:p>
              <a:p>
                <a:r>
                  <a:rPr lang="en-GB" sz="1000" dirty="0">
                    <a:solidFill>
                      <a:schemeClr val="tx1"/>
                    </a:solidFill>
                    <a:latin typeface="Arial" panose="020B0604020202020204" pitchFamily="34" charset="0"/>
                    <a:cs typeface="Arial" panose="020B0604020202020204" pitchFamily="34" charset="0"/>
                  </a:rPr>
                  <a:t>BBC bitesize-Art-AQA</a:t>
                </a:r>
              </a:p>
              <a:p>
                <a:r>
                  <a:rPr lang="en-GB" sz="1000" dirty="0">
                    <a:solidFill>
                      <a:schemeClr val="tx1"/>
                    </a:solidFill>
                    <a:latin typeface="Arial" panose="020B0604020202020204" pitchFamily="34" charset="0"/>
                    <a:cs typeface="Arial" panose="020B0604020202020204" pitchFamily="34" charset="0"/>
                  </a:rPr>
                  <a:t>Studentartguide.com-exemplar GCSE portfolio examples</a:t>
                </a:r>
              </a:p>
              <a:p>
                <a:r>
                  <a:rPr lang="en-GB" sz="1000" dirty="0">
                    <a:solidFill>
                      <a:schemeClr val="tx1"/>
                    </a:solidFill>
                    <a:latin typeface="Arial" panose="020B0604020202020204" pitchFamily="34" charset="0"/>
                    <a:cs typeface="Arial" panose="020B0604020202020204" pitchFamily="34" charset="0"/>
                  </a:rPr>
                  <a:t>Artuk.org (artist research support)</a:t>
                </a:r>
              </a:p>
              <a:p>
                <a:endParaRPr lang="en-GB" sz="1000" dirty="0">
                  <a:solidFill>
                    <a:schemeClr val="tx1"/>
                  </a:solidFill>
                  <a:latin typeface="Arial" panose="020B0604020202020204" pitchFamily="34" charset="0"/>
                  <a:cs typeface="Arial" panose="020B0604020202020204" pitchFamily="34" charset="0"/>
                </a:endParaRPr>
              </a:p>
            </p:txBody>
          </p:sp>
          <p:sp>
            <p:nvSpPr>
              <p:cNvPr id="83" name="Rounded Rectangle 42">
                <a:extLst>
                  <a:ext uri="{FF2B5EF4-FFF2-40B4-BE49-F238E27FC236}">
                    <a16:creationId xmlns:a16="http://schemas.microsoft.com/office/drawing/2014/main" id="{C7D35331-61A9-46AE-816B-BF82EED77A9C}"/>
                  </a:ext>
                </a:extLst>
              </p:cNvPr>
              <p:cNvSpPr/>
              <p:nvPr/>
            </p:nvSpPr>
            <p:spPr>
              <a:xfrm>
                <a:off x="9146487" y="2989422"/>
                <a:ext cx="2624688" cy="130829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Watch Art related programmes, such as Sky Arts landscape artist of the year and Sky Arts portrait artist of the year. These can be found on </a:t>
                </a:r>
                <a:r>
                  <a:rPr lang="en-GB" sz="1000" dirty="0" err="1">
                    <a:solidFill>
                      <a:schemeClr val="tx1"/>
                    </a:solidFill>
                    <a:latin typeface="Arial" panose="020B0604020202020204" pitchFamily="34" charset="0"/>
                    <a:cs typeface="Arial" panose="020B0604020202020204" pitchFamily="34" charset="0"/>
                  </a:rPr>
                  <a:t>youtube</a:t>
                </a:r>
                <a:r>
                  <a:rPr lang="en-GB" sz="1000" dirty="0">
                    <a:solidFill>
                      <a:schemeClr val="tx1"/>
                    </a:solidFill>
                    <a:latin typeface="Arial" panose="020B0604020202020204" pitchFamily="34" charset="0"/>
                    <a:cs typeface="Arial" panose="020B0604020202020204" pitchFamily="34" charset="0"/>
                  </a:rPr>
                  <a:t>. Visit a library in your community and look through Art books. </a:t>
                </a:r>
              </a:p>
            </p:txBody>
          </p:sp>
          <p:sp>
            <p:nvSpPr>
              <p:cNvPr id="85" name="Rounded Rectangle 44">
                <a:extLst>
                  <a:ext uri="{FF2B5EF4-FFF2-40B4-BE49-F238E27FC236}">
                    <a16:creationId xmlns:a16="http://schemas.microsoft.com/office/drawing/2014/main" id="{8A2AB112-A70C-437F-A188-9DBE3B84C702}"/>
                  </a:ext>
                </a:extLst>
              </p:cNvPr>
              <p:cNvSpPr/>
              <p:nvPr/>
            </p:nvSpPr>
            <p:spPr>
              <a:xfrm>
                <a:off x="9146487" y="1203765"/>
                <a:ext cx="2624688" cy="1110067"/>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Visit an Art Gallery exhibition so that you can see works by great masters and bring ideas to the classroom. Pinterest and Instagram are good, but galleries provide access to renowned artists.</a:t>
                </a:r>
              </a:p>
            </p:txBody>
          </p:sp>
          <p:grpSp>
            <p:nvGrpSpPr>
              <p:cNvPr id="86" name="Group 85">
                <a:extLst>
                  <a:ext uri="{FF2B5EF4-FFF2-40B4-BE49-F238E27FC236}">
                    <a16:creationId xmlns:a16="http://schemas.microsoft.com/office/drawing/2014/main" id="{26F787F4-A2C7-4DA7-B537-C97002C3D7E1}"/>
                  </a:ext>
                </a:extLst>
              </p:cNvPr>
              <p:cNvGrpSpPr/>
              <p:nvPr/>
            </p:nvGrpSpPr>
            <p:grpSpPr>
              <a:xfrm>
                <a:off x="516052" y="1375942"/>
                <a:ext cx="1541145" cy="1403350"/>
                <a:chOff x="0" y="0"/>
                <a:chExt cx="1541145" cy="1403350"/>
              </a:xfrm>
            </p:grpSpPr>
            <p:grpSp>
              <p:nvGrpSpPr>
                <p:cNvPr id="100" name="Group 99">
                  <a:extLst>
                    <a:ext uri="{FF2B5EF4-FFF2-40B4-BE49-F238E27FC236}">
                      <a16:creationId xmlns:a16="http://schemas.microsoft.com/office/drawing/2014/main" id="{538B90F7-9397-45EC-9539-C41F04B3C3AA}"/>
                    </a:ext>
                  </a:extLst>
                </p:cNvPr>
                <p:cNvGrpSpPr/>
                <p:nvPr/>
              </p:nvGrpSpPr>
              <p:grpSpPr>
                <a:xfrm>
                  <a:off x="0" y="0"/>
                  <a:ext cx="1541145" cy="1403350"/>
                  <a:chOff x="0" y="0"/>
                  <a:chExt cx="1541145" cy="1403350"/>
                </a:xfrm>
              </p:grpSpPr>
              <p:pic>
                <p:nvPicPr>
                  <p:cNvPr id="102" name="Content Placeholder 4">
                    <a:extLst>
                      <a:ext uri="{FF2B5EF4-FFF2-40B4-BE49-F238E27FC236}">
                        <a16:creationId xmlns:a16="http://schemas.microsoft.com/office/drawing/2014/main" id="{BD97F95D-6E15-4BE9-A0E5-C9B53C211B4D}"/>
                      </a:ext>
                    </a:extLst>
                  </p:cNvPr>
                  <p:cNvPicPr/>
                  <p:nvPr/>
                </p:nvPicPr>
                <p:blipFill rotWithShape="1">
                  <a:blip r:embed="rId2">
                    <a:alphaModFix/>
                    <a:extLst>
                      <a:ext uri="{BEBA8EAE-BF5A-486C-A8C5-ECC9F3942E4B}">
                        <a14:imgProps xmlns:a14="http://schemas.microsoft.com/office/drawing/2010/main">
                          <a14:imgLayer r:embed="rId3">
                            <a14:imgEffect>
                              <a14:colorTemperature colorTemp="6521"/>
                            </a14:imgEffect>
                            <a14:imgEffect>
                              <a14:saturation sat="0"/>
                            </a14:imgEffect>
                          </a14:imgLayer>
                        </a14:imgProps>
                      </a:ext>
                    </a:extLst>
                  </a:blip>
                  <a:srcRect l="15246" t="8707" r="2591" b="10331"/>
                  <a:stretch/>
                </p:blipFill>
                <p:spPr>
                  <a:xfrm>
                    <a:off x="0" y="0"/>
                    <a:ext cx="1541145" cy="1403350"/>
                  </a:xfrm>
                  <a:prstGeom prst="rect">
                    <a:avLst/>
                  </a:prstGeom>
                  <a:noFill/>
                </p:spPr>
              </p:pic>
              <p:sp>
                <p:nvSpPr>
                  <p:cNvPr id="103" name="TextBox 11">
                    <a:extLst>
                      <a:ext uri="{FF2B5EF4-FFF2-40B4-BE49-F238E27FC236}">
                        <a16:creationId xmlns:a16="http://schemas.microsoft.com/office/drawing/2014/main" id="{2CFEBA48-961E-4E47-83E2-69B2675318F3}"/>
                      </a:ext>
                    </a:extLst>
                  </p:cNvPr>
                  <p:cNvSpPr txBox="1"/>
                  <p:nvPr/>
                </p:nvSpPr>
                <p:spPr>
                  <a:xfrm>
                    <a:off x="307239" y="197511"/>
                    <a:ext cx="885983" cy="369332"/>
                  </a:xfrm>
                  <a:prstGeom prst="rect">
                    <a:avLst/>
                  </a:prstGeom>
                  <a:solidFill>
                    <a:srgbClr val="B9B9B9"/>
                  </a:solidFill>
                </p:spPr>
                <p:txBody>
                  <a:bodyPr wrap="square" rtlCol="0">
                    <a:spAutoFit/>
                  </a:bodyPr>
                  <a:lstStyle/>
                  <a:p>
                    <a:endParaRPr lang="en-GB"/>
                  </a:p>
                </p:txBody>
              </p:sp>
            </p:grpSp>
            <p:sp>
              <p:nvSpPr>
                <p:cNvPr id="101" name="TextBox 17">
                  <a:extLst>
                    <a:ext uri="{FF2B5EF4-FFF2-40B4-BE49-F238E27FC236}">
                      <a16:creationId xmlns:a16="http://schemas.microsoft.com/office/drawing/2014/main" id="{7D8B5F00-FE8B-4823-BE8E-711C5602C717}"/>
                    </a:ext>
                  </a:extLst>
                </p:cNvPr>
                <p:cNvSpPr txBox="1"/>
                <p:nvPr/>
              </p:nvSpPr>
              <p:spPr>
                <a:xfrm>
                  <a:off x="191518" y="333654"/>
                  <a:ext cx="1133475" cy="584775"/>
                </a:xfrm>
                <a:prstGeom prst="rect">
                  <a:avLst/>
                </a:prstGeom>
                <a:solidFill>
                  <a:srgbClr val="B9B9B9"/>
                </a:solidFill>
              </p:spPr>
              <p:txBody>
                <a:bodyPr wrap="square" rtlCol="0">
                  <a:spAutoFit/>
                </a:bodyPr>
                <a:lstStyle/>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AUTUMN</a:t>
                  </a:r>
                  <a:endParaRPr lang="en-GB" sz="1400"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TERM</a:t>
                  </a:r>
                  <a:endParaRPr lang="en-GB" sz="1400" dirty="0">
                    <a:effectLst/>
                    <a:latin typeface="Arial" panose="020B0604020202020204" pitchFamily="34" charset="0"/>
                    <a:ea typeface="Times New Roman" panose="02020603050405020304" pitchFamily="18" charset="0"/>
                    <a:cs typeface="Arial" panose="020B0604020202020204" pitchFamily="34" charset="0"/>
                  </a:endParaRPr>
                </a:p>
              </p:txBody>
            </p:sp>
          </p:grpSp>
          <p:grpSp>
            <p:nvGrpSpPr>
              <p:cNvPr id="87" name="Group 86">
                <a:extLst>
                  <a:ext uri="{FF2B5EF4-FFF2-40B4-BE49-F238E27FC236}">
                    <a16:creationId xmlns:a16="http://schemas.microsoft.com/office/drawing/2014/main" id="{20CA21E4-D26B-438D-8DBB-4D1F2D4926CC}"/>
                  </a:ext>
                </a:extLst>
              </p:cNvPr>
              <p:cNvGrpSpPr/>
              <p:nvPr/>
            </p:nvGrpSpPr>
            <p:grpSpPr>
              <a:xfrm>
                <a:off x="518712" y="3225248"/>
                <a:ext cx="1541145" cy="1403350"/>
                <a:chOff x="0" y="0"/>
                <a:chExt cx="1541145" cy="1403350"/>
              </a:xfrm>
            </p:grpSpPr>
            <p:grpSp>
              <p:nvGrpSpPr>
                <p:cNvPr id="96" name="Group 95">
                  <a:extLst>
                    <a:ext uri="{FF2B5EF4-FFF2-40B4-BE49-F238E27FC236}">
                      <a16:creationId xmlns:a16="http://schemas.microsoft.com/office/drawing/2014/main" id="{346FEEEE-1C28-4AA3-B34D-111B478CFF5A}"/>
                    </a:ext>
                  </a:extLst>
                </p:cNvPr>
                <p:cNvGrpSpPr/>
                <p:nvPr/>
              </p:nvGrpSpPr>
              <p:grpSpPr>
                <a:xfrm>
                  <a:off x="0" y="0"/>
                  <a:ext cx="1541145" cy="1403350"/>
                  <a:chOff x="0" y="0"/>
                  <a:chExt cx="1541145" cy="1403350"/>
                </a:xfrm>
              </p:grpSpPr>
              <p:pic>
                <p:nvPicPr>
                  <p:cNvPr id="98" name="Content Placeholder 4">
                    <a:extLst>
                      <a:ext uri="{FF2B5EF4-FFF2-40B4-BE49-F238E27FC236}">
                        <a16:creationId xmlns:a16="http://schemas.microsoft.com/office/drawing/2014/main" id="{BE9B719F-947D-4C3F-A7EF-E9D00E622AED}"/>
                      </a:ext>
                    </a:extLst>
                  </p:cNvPr>
                  <p:cNvPicPr/>
                  <p:nvPr/>
                </p:nvPicPr>
                <p:blipFill rotWithShape="1">
                  <a:blip r:embed="rId2">
                    <a:alphaModFix/>
                    <a:extLst>
                      <a:ext uri="{BEBA8EAE-BF5A-486C-A8C5-ECC9F3942E4B}">
                        <a14:imgProps xmlns:a14="http://schemas.microsoft.com/office/drawing/2010/main">
                          <a14:imgLayer r:embed="rId3">
                            <a14:imgEffect>
                              <a14:colorTemperature colorTemp="6521"/>
                            </a14:imgEffect>
                            <a14:imgEffect>
                              <a14:saturation sat="0"/>
                            </a14:imgEffect>
                          </a14:imgLayer>
                        </a14:imgProps>
                      </a:ext>
                    </a:extLst>
                  </a:blip>
                  <a:srcRect l="15246" t="8707" r="2591" b="10331"/>
                  <a:stretch/>
                </p:blipFill>
                <p:spPr>
                  <a:xfrm>
                    <a:off x="0" y="0"/>
                    <a:ext cx="1541145" cy="1403350"/>
                  </a:xfrm>
                  <a:prstGeom prst="rect">
                    <a:avLst/>
                  </a:prstGeom>
                  <a:noFill/>
                </p:spPr>
              </p:pic>
              <p:sp>
                <p:nvSpPr>
                  <p:cNvPr id="99" name="TextBox 11">
                    <a:extLst>
                      <a:ext uri="{FF2B5EF4-FFF2-40B4-BE49-F238E27FC236}">
                        <a16:creationId xmlns:a16="http://schemas.microsoft.com/office/drawing/2014/main" id="{F88375D1-4A08-4AFE-A052-68D45A0DC2B9}"/>
                      </a:ext>
                    </a:extLst>
                  </p:cNvPr>
                  <p:cNvSpPr txBox="1"/>
                  <p:nvPr/>
                </p:nvSpPr>
                <p:spPr>
                  <a:xfrm>
                    <a:off x="307239" y="197511"/>
                    <a:ext cx="885983" cy="369332"/>
                  </a:xfrm>
                  <a:prstGeom prst="rect">
                    <a:avLst/>
                  </a:prstGeom>
                  <a:solidFill>
                    <a:srgbClr val="B9B9B9"/>
                  </a:solidFill>
                </p:spPr>
                <p:txBody>
                  <a:bodyPr wrap="square" rtlCol="0">
                    <a:spAutoFit/>
                  </a:bodyPr>
                  <a:lstStyle/>
                  <a:p>
                    <a:endParaRPr lang="en-GB"/>
                  </a:p>
                </p:txBody>
              </p:sp>
            </p:grpSp>
            <p:sp>
              <p:nvSpPr>
                <p:cNvPr id="97" name="TextBox 17">
                  <a:extLst>
                    <a:ext uri="{FF2B5EF4-FFF2-40B4-BE49-F238E27FC236}">
                      <a16:creationId xmlns:a16="http://schemas.microsoft.com/office/drawing/2014/main" id="{321FB42E-1BB2-48A3-AB0D-7B7456339C99}"/>
                    </a:ext>
                  </a:extLst>
                </p:cNvPr>
                <p:cNvSpPr txBox="1"/>
                <p:nvPr/>
              </p:nvSpPr>
              <p:spPr>
                <a:xfrm>
                  <a:off x="197511" y="277978"/>
                  <a:ext cx="1134110" cy="584775"/>
                </a:xfrm>
                <a:prstGeom prst="rect">
                  <a:avLst/>
                </a:prstGeom>
                <a:solidFill>
                  <a:srgbClr val="B9B9B9"/>
                </a:solidFill>
              </p:spPr>
              <p:txBody>
                <a:bodyPr wrap="square" rtlCol="0">
                  <a:spAutoFit/>
                </a:bodyPr>
                <a:lstStyle/>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SPRING</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TERM</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p:txBody>
            </p:sp>
          </p:grpSp>
          <p:grpSp>
            <p:nvGrpSpPr>
              <p:cNvPr id="88" name="Group 87">
                <a:extLst>
                  <a:ext uri="{FF2B5EF4-FFF2-40B4-BE49-F238E27FC236}">
                    <a16:creationId xmlns:a16="http://schemas.microsoft.com/office/drawing/2014/main" id="{09CAA05A-466C-47F1-8FA8-BDDC795FA530}"/>
                  </a:ext>
                </a:extLst>
              </p:cNvPr>
              <p:cNvGrpSpPr/>
              <p:nvPr/>
            </p:nvGrpSpPr>
            <p:grpSpPr>
              <a:xfrm>
                <a:off x="516052" y="5161955"/>
                <a:ext cx="1541145" cy="1403350"/>
                <a:chOff x="0" y="0"/>
                <a:chExt cx="1541145" cy="1403350"/>
              </a:xfrm>
            </p:grpSpPr>
            <p:grpSp>
              <p:nvGrpSpPr>
                <p:cNvPr id="92" name="Group 91">
                  <a:extLst>
                    <a:ext uri="{FF2B5EF4-FFF2-40B4-BE49-F238E27FC236}">
                      <a16:creationId xmlns:a16="http://schemas.microsoft.com/office/drawing/2014/main" id="{797960BF-F65F-45E1-878E-61718C7E6916}"/>
                    </a:ext>
                  </a:extLst>
                </p:cNvPr>
                <p:cNvGrpSpPr/>
                <p:nvPr/>
              </p:nvGrpSpPr>
              <p:grpSpPr>
                <a:xfrm>
                  <a:off x="0" y="0"/>
                  <a:ext cx="1541145" cy="1403350"/>
                  <a:chOff x="0" y="0"/>
                  <a:chExt cx="1541145" cy="1403350"/>
                </a:xfrm>
              </p:grpSpPr>
              <p:pic>
                <p:nvPicPr>
                  <p:cNvPr id="94" name="Content Placeholder 4">
                    <a:extLst>
                      <a:ext uri="{FF2B5EF4-FFF2-40B4-BE49-F238E27FC236}">
                        <a16:creationId xmlns:a16="http://schemas.microsoft.com/office/drawing/2014/main" id="{B06169C5-4726-4D28-BA64-F2396EE992AB}"/>
                      </a:ext>
                    </a:extLst>
                  </p:cNvPr>
                  <p:cNvPicPr/>
                  <p:nvPr/>
                </p:nvPicPr>
                <p:blipFill rotWithShape="1">
                  <a:blip r:embed="rId2">
                    <a:alphaModFix/>
                    <a:extLst>
                      <a:ext uri="{BEBA8EAE-BF5A-486C-A8C5-ECC9F3942E4B}">
                        <a14:imgProps xmlns:a14="http://schemas.microsoft.com/office/drawing/2010/main">
                          <a14:imgLayer r:embed="rId3">
                            <a14:imgEffect>
                              <a14:colorTemperature colorTemp="6521"/>
                            </a14:imgEffect>
                            <a14:imgEffect>
                              <a14:saturation sat="0"/>
                            </a14:imgEffect>
                          </a14:imgLayer>
                        </a14:imgProps>
                      </a:ext>
                    </a:extLst>
                  </a:blip>
                  <a:srcRect l="15246" t="8707" r="2591" b="10331"/>
                  <a:stretch/>
                </p:blipFill>
                <p:spPr>
                  <a:xfrm>
                    <a:off x="0" y="0"/>
                    <a:ext cx="1541145" cy="1403350"/>
                  </a:xfrm>
                  <a:prstGeom prst="rect">
                    <a:avLst/>
                  </a:prstGeom>
                  <a:noFill/>
                </p:spPr>
              </p:pic>
              <p:sp>
                <p:nvSpPr>
                  <p:cNvPr id="95" name="TextBox 11">
                    <a:extLst>
                      <a:ext uri="{FF2B5EF4-FFF2-40B4-BE49-F238E27FC236}">
                        <a16:creationId xmlns:a16="http://schemas.microsoft.com/office/drawing/2014/main" id="{3E3E256C-199B-48D7-AD04-AD05D009C034}"/>
                      </a:ext>
                    </a:extLst>
                  </p:cNvPr>
                  <p:cNvSpPr txBox="1"/>
                  <p:nvPr/>
                </p:nvSpPr>
                <p:spPr>
                  <a:xfrm>
                    <a:off x="307239" y="197511"/>
                    <a:ext cx="885983" cy="369332"/>
                  </a:xfrm>
                  <a:prstGeom prst="rect">
                    <a:avLst/>
                  </a:prstGeom>
                  <a:solidFill>
                    <a:srgbClr val="B9B9B9"/>
                  </a:solidFill>
                </p:spPr>
                <p:txBody>
                  <a:bodyPr wrap="square" rtlCol="0">
                    <a:spAutoFit/>
                  </a:bodyPr>
                  <a:lstStyle/>
                  <a:p>
                    <a:endParaRPr lang="en-GB"/>
                  </a:p>
                </p:txBody>
              </p:sp>
            </p:grpSp>
            <p:sp>
              <p:nvSpPr>
                <p:cNvPr id="93" name="TextBox 17">
                  <a:extLst>
                    <a:ext uri="{FF2B5EF4-FFF2-40B4-BE49-F238E27FC236}">
                      <a16:creationId xmlns:a16="http://schemas.microsoft.com/office/drawing/2014/main" id="{1F52E56A-CB48-4770-A7DF-AF00C2558CB8}"/>
                    </a:ext>
                  </a:extLst>
                </p:cNvPr>
                <p:cNvSpPr txBox="1"/>
                <p:nvPr/>
              </p:nvSpPr>
              <p:spPr>
                <a:xfrm>
                  <a:off x="182880" y="285293"/>
                  <a:ext cx="1134110" cy="584775"/>
                </a:xfrm>
                <a:prstGeom prst="rect">
                  <a:avLst/>
                </a:prstGeom>
                <a:solidFill>
                  <a:srgbClr val="B9B9B9"/>
                </a:solidFill>
              </p:spPr>
              <p:txBody>
                <a:bodyPr wrap="square" rtlCol="0">
                  <a:spAutoFit/>
                </a:bodyPr>
                <a:lstStyle/>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SUMMER</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TERM</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p:txBody>
            </p:sp>
          </p:grpSp>
          <p:sp>
            <p:nvSpPr>
              <p:cNvPr id="90" name="Rounded Rectangle 44">
                <a:extLst>
                  <a:ext uri="{FF2B5EF4-FFF2-40B4-BE49-F238E27FC236}">
                    <a16:creationId xmlns:a16="http://schemas.microsoft.com/office/drawing/2014/main" id="{59E2CD00-2DB8-4A87-8668-48B929F3CD38}"/>
                  </a:ext>
                </a:extLst>
              </p:cNvPr>
              <p:cNvSpPr/>
              <p:nvPr/>
            </p:nvSpPr>
            <p:spPr>
              <a:xfrm>
                <a:off x="9219665" y="5224327"/>
                <a:ext cx="2624688" cy="31716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 Sculpture Park trip</a:t>
                </a:r>
              </a:p>
            </p:txBody>
          </p:sp>
        </p:grpSp>
        <p:sp>
          <p:nvSpPr>
            <p:cNvPr id="57" name="TextBox 56">
              <a:extLst>
                <a:ext uri="{FF2B5EF4-FFF2-40B4-BE49-F238E27FC236}">
                  <a16:creationId xmlns:a16="http://schemas.microsoft.com/office/drawing/2014/main" id="{2D5BCFAC-45FB-40BA-BD2B-DD5328F6B1A8}"/>
                </a:ext>
              </a:extLst>
            </p:cNvPr>
            <p:cNvSpPr txBox="1"/>
            <p:nvPr/>
          </p:nvSpPr>
          <p:spPr>
            <a:xfrm>
              <a:off x="371455" y="-64979"/>
              <a:ext cx="11103652" cy="276999"/>
            </a:xfrm>
            <a:prstGeom prst="rect">
              <a:avLst/>
            </a:prstGeom>
            <a:noFill/>
          </p:spPr>
          <p:txBody>
            <a:bodyPr wrap="square" rtlCol="0">
              <a:spAutoFit/>
            </a:bodyPr>
            <a:lstStyle/>
            <a:p>
              <a:pPr algn="ctr"/>
              <a:r>
                <a:rPr lang="en-GB" sz="1200" b="1" dirty="0">
                  <a:latin typeface="Arial" panose="020B0604020202020204" pitchFamily="34" charset="0"/>
                  <a:cs typeface="Arial" panose="020B0604020202020204" pitchFamily="34" charset="0"/>
                </a:rPr>
                <a:t>ST MARY’S MENSTON – ART </a:t>
              </a:r>
            </a:p>
          </p:txBody>
        </p:sp>
      </p:grpSp>
      <p:sp>
        <p:nvSpPr>
          <p:cNvPr id="53" name="TextBox 52">
            <a:extLst>
              <a:ext uri="{FF2B5EF4-FFF2-40B4-BE49-F238E27FC236}">
                <a16:creationId xmlns:a16="http://schemas.microsoft.com/office/drawing/2014/main" id="{9B894654-BEF4-4962-AF10-7813265B3992}"/>
              </a:ext>
            </a:extLst>
          </p:cNvPr>
          <p:cNvSpPr txBox="1"/>
          <p:nvPr/>
        </p:nvSpPr>
        <p:spPr>
          <a:xfrm>
            <a:off x="1066486" y="6284291"/>
            <a:ext cx="10707235" cy="442674"/>
          </a:xfrm>
          <a:prstGeom prst="roundRect">
            <a:avLst/>
          </a:prstGeom>
          <a:noFill/>
          <a:ln>
            <a:solidFill>
              <a:schemeClr val="tx1"/>
            </a:solidFill>
          </a:ln>
        </p:spPr>
        <p:txBody>
          <a:bodyPr wrap="square" rtlCol="0">
            <a:spAutoFit/>
          </a:bodyPr>
          <a:lstStyle/>
          <a:p>
            <a:r>
              <a:rPr lang="en-GB" sz="1000" b="1" dirty="0">
                <a:latin typeface="Arial" panose="020B0604020202020204" pitchFamily="34" charset="0"/>
                <a:cs typeface="Arial" panose="020B0604020202020204" pitchFamily="34" charset="0"/>
              </a:rPr>
              <a:t>Virtues</a:t>
            </a:r>
          </a:p>
          <a:p>
            <a:r>
              <a:rPr kumimoji="0" lang="en-GB" altLang="en-US" sz="10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Through the curriculum we will work with students to develop good sense and those virtuous qualities that will enable them to be successful, well-rounded individuals.  </a:t>
            </a:r>
            <a:r>
              <a:rPr kumimoji="0" lang="en-GB" altLang="en-US" sz="1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p>
        </p:txBody>
      </p:sp>
      <p:sp>
        <p:nvSpPr>
          <p:cNvPr id="106" name="TextBox 105">
            <a:extLst>
              <a:ext uri="{FF2B5EF4-FFF2-40B4-BE49-F238E27FC236}">
                <a16:creationId xmlns:a16="http://schemas.microsoft.com/office/drawing/2014/main" id="{7D19994F-7D4F-4265-AFB4-66592298E6BE}"/>
              </a:ext>
            </a:extLst>
          </p:cNvPr>
          <p:cNvSpPr txBox="1"/>
          <p:nvPr/>
        </p:nvSpPr>
        <p:spPr>
          <a:xfrm>
            <a:off x="374281" y="188095"/>
            <a:ext cx="11817719" cy="461665"/>
          </a:xfrm>
          <a:prstGeom prst="rect">
            <a:avLst/>
          </a:prstGeom>
          <a:solidFill>
            <a:srgbClr val="FFFF00"/>
          </a:solidFill>
        </p:spPr>
        <p:txBody>
          <a:bodyPr wrap="square">
            <a:spAutoFit/>
          </a:bodyPr>
          <a:lstStyle/>
          <a:p>
            <a:r>
              <a:rPr lang="en-GB" sz="600" b="1" i="1" u="sng"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Art helps us understand ourselves and the world around us.</a:t>
            </a:r>
            <a:endParaRPr lang="en-GB" sz="600" dirty="0">
              <a:effectLst/>
              <a:latin typeface="Arial" panose="020B0604020202020204" pitchFamily="34" charset="0"/>
              <a:ea typeface="Times New Roman" panose="02020603050405020304" pitchFamily="18" charset="0"/>
              <a:cs typeface="Arial" panose="020B0604020202020204" pitchFamily="34" charset="0"/>
            </a:endParaRPr>
          </a:p>
          <a:p>
            <a:r>
              <a:rPr lang="en-GB"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Through studying the artwork of others, students learn to explore the world and its many different cultures and beliefs. Students learn to be tolerant and broaden their own thinking.</a:t>
            </a:r>
            <a:r>
              <a:rPr lang="en-GB" sz="600" dirty="0">
                <a:latin typeface="Arial" panose="020B0604020202020204" pitchFamily="34" charset="0"/>
                <a:ea typeface="Times New Roman" panose="02020603050405020304" pitchFamily="18" charset="0"/>
                <a:cs typeface="Arial" panose="020B0604020202020204" pitchFamily="34" charset="0"/>
              </a:rPr>
              <a:t> </a:t>
            </a:r>
            <a:r>
              <a:rPr lang="en-GB"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Our curriculum is built around the three principles of:</a:t>
            </a:r>
            <a:r>
              <a:rPr lang="en-GB" sz="600" dirty="0">
                <a:latin typeface="Arial" panose="020B0604020202020204" pitchFamily="34" charset="0"/>
                <a:ea typeface="Times New Roman" panose="02020603050405020304" pitchFamily="18" charset="0"/>
                <a:cs typeface="Arial" panose="020B0604020202020204" pitchFamily="34" charset="0"/>
              </a:rPr>
              <a:t> </a:t>
            </a:r>
            <a:r>
              <a:rPr lang="en-GB" sz="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Ignite/ inspire</a:t>
            </a:r>
            <a:r>
              <a:rPr lang="en-GB" sz="600" b="1" dirty="0">
                <a:latin typeface="Arial" panose="020B0604020202020204" pitchFamily="34" charset="0"/>
                <a:ea typeface="Times New Roman" panose="02020603050405020304" pitchFamily="18" charset="0"/>
                <a:cs typeface="Arial" panose="020B0604020202020204" pitchFamily="34" charset="0"/>
              </a:rPr>
              <a:t>, </a:t>
            </a:r>
            <a:r>
              <a:rPr lang="en-GB" sz="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Critique, </a:t>
            </a:r>
            <a:r>
              <a:rPr lang="en-GB" sz="600" b="1" dirty="0">
                <a:latin typeface="Arial" panose="020B0604020202020204" pitchFamily="34" charset="0"/>
                <a:ea typeface="Times New Roman" panose="02020603050405020304" pitchFamily="18" charset="0"/>
                <a:cs typeface="Arial" panose="020B0604020202020204" pitchFamily="34" charset="0"/>
              </a:rPr>
              <a:t> </a:t>
            </a:r>
            <a:r>
              <a:rPr lang="en-GB" sz="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Create</a:t>
            </a:r>
            <a:endParaRPr lang="en-GB" sz="600" b="1" dirty="0">
              <a:effectLst/>
              <a:latin typeface="Arial" panose="020B0604020202020204" pitchFamily="34" charset="0"/>
              <a:ea typeface="Times New Roman" panose="02020603050405020304" pitchFamily="18" charset="0"/>
              <a:cs typeface="Arial" panose="020B0604020202020204" pitchFamily="34" charset="0"/>
            </a:endParaRPr>
          </a:p>
          <a:p>
            <a:r>
              <a:rPr lang="en-GB"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We recap key skills that are embedded at key stage 3 and use the kaizen approach which is the Japanese philosophy of continuous improvement gradually over time- a change for the better). We aim to create an enriching pupil experience, developing resilience and confidence. Our curriculum equips students with the skills and knowledge needed to engage in the creation of Art. Pupils will have their artistic interest ignited through diverse and creative investigations, informed by great artists past and present, and our own artistic discoveries. </a:t>
            </a:r>
            <a:r>
              <a:rPr lang="en-GB" sz="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‘Every child is an artist’ Pablo Picasso</a:t>
            </a:r>
            <a:endParaRPr lang="en-GB" sz="600" b="1"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929862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 name="Group 53">
            <a:extLst>
              <a:ext uri="{FF2B5EF4-FFF2-40B4-BE49-F238E27FC236}">
                <a16:creationId xmlns:a16="http://schemas.microsoft.com/office/drawing/2014/main" id="{33AF4C98-03E4-4C61-B03F-2AC3C539C49A}"/>
              </a:ext>
            </a:extLst>
          </p:cNvPr>
          <p:cNvGrpSpPr/>
          <p:nvPr/>
        </p:nvGrpSpPr>
        <p:grpSpPr>
          <a:xfrm>
            <a:off x="0" y="-36105"/>
            <a:ext cx="12023712" cy="6894105"/>
            <a:chOff x="-2826" y="-64979"/>
            <a:chExt cx="12023712" cy="6894105"/>
          </a:xfrm>
        </p:grpSpPr>
        <p:grpSp>
          <p:nvGrpSpPr>
            <p:cNvPr id="55" name="Group 54">
              <a:extLst>
                <a:ext uri="{FF2B5EF4-FFF2-40B4-BE49-F238E27FC236}">
                  <a16:creationId xmlns:a16="http://schemas.microsoft.com/office/drawing/2014/main" id="{BFF6A9CF-CE3A-415F-AF49-9D938415125C}"/>
                </a:ext>
              </a:extLst>
            </p:cNvPr>
            <p:cNvGrpSpPr/>
            <p:nvPr/>
          </p:nvGrpSpPr>
          <p:grpSpPr>
            <a:xfrm>
              <a:off x="-2826" y="0"/>
              <a:ext cx="12023712" cy="6829126"/>
              <a:chOff x="-18610" y="-464267"/>
              <a:chExt cx="11864732" cy="7950878"/>
            </a:xfrm>
          </p:grpSpPr>
          <p:sp>
            <p:nvSpPr>
              <p:cNvPr id="58" name="Rounded Rectangle 5">
                <a:extLst>
                  <a:ext uri="{FF2B5EF4-FFF2-40B4-BE49-F238E27FC236}">
                    <a16:creationId xmlns:a16="http://schemas.microsoft.com/office/drawing/2014/main" id="{3B4201CD-257C-49E1-9214-9284D7B5ED4C}"/>
                  </a:ext>
                </a:extLst>
              </p:cNvPr>
              <p:cNvSpPr/>
              <p:nvPr/>
            </p:nvSpPr>
            <p:spPr>
              <a:xfrm>
                <a:off x="2254371" y="317771"/>
                <a:ext cx="2941162" cy="340519"/>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AMBITION</a:t>
                </a:r>
              </a:p>
            </p:txBody>
          </p:sp>
          <p:sp>
            <p:nvSpPr>
              <p:cNvPr id="59" name="Rounded Rectangle 6">
                <a:extLst>
                  <a:ext uri="{FF2B5EF4-FFF2-40B4-BE49-F238E27FC236}">
                    <a16:creationId xmlns:a16="http://schemas.microsoft.com/office/drawing/2014/main" id="{BDD918BA-C600-497B-925F-E859EDD03569}"/>
                  </a:ext>
                </a:extLst>
              </p:cNvPr>
              <p:cNvSpPr/>
              <p:nvPr/>
            </p:nvSpPr>
            <p:spPr>
              <a:xfrm>
                <a:off x="9071542" y="553953"/>
                <a:ext cx="2774580" cy="39645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OPPORTUNITY AND FAITH</a:t>
                </a:r>
              </a:p>
            </p:txBody>
          </p:sp>
          <p:sp>
            <p:nvSpPr>
              <p:cNvPr id="60" name="Rounded Rectangle 7">
                <a:extLst>
                  <a:ext uri="{FF2B5EF4-FFF2-40B4-BE49-F238E27FC236}">
                    <a16:creationId xmlns:a16="http://schemas.microsoft.com/office/drawing/2014/main" id="{84CFED86-69B6-48E1-B03E-8F4B37C06DA0}"/>
                  </a:ext>
                </a:extLst>
              </p:cNvPr>
              <p:cNvSpPr/>
              <p:nvPr/>
            </p:nvSpPr>
            <p:spPr>
              <a:xfrm>
                <a:off x="2319898" y="695552"/>
                <a:ext cx="1626648" cy="34051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LEARNING</a:t>
                </a:r>
              </a:p>
            </p:txBody>
          </p:sp>
          <p:sp>
            <p:nvSpPr>
              <p:cNvPr id="61" name="TextBox 60">
                <a:extLst>
                  <a:ext uri="{FF2B5EF4-FFF2-40B4-BE49-F238E27FC236}">
                    <a16:creationId xmlns:a16="http://schemas.microsoft.com/office/drawing/2014/main" id="{19F85048-655A-438C-BE50-5D59F4A048EA}"/>
                  </a:ext>
                </a:extLst>
              </p:cNvPr>
              <p:cNvSpPr txBox="1"/>
              <p:nvPr/>
            </p:nvSpPr>
            <p:spPr>
              <a:xfrm rot="16200000">
                <a:off x="-3809383" y="3326506"/>
                <a:ext cx="7950878" cy="369332"/>
              </a:xfrm>
              <a:prstGeom prst="rect">
                <a:avLst/>
              </a:prstGeom>
              <a:solidFill>
                <a:srgbClr val="942C87"/>
              </a:solidFill>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GB" b="1" dirty="0">
                    <a:solidFill>
                      <a:schemeClr val="bg1"/>
                    </a:solidFill>
                    <a:latin typeface="Arial" panose="020B0604020202020204" pitchFamily="34" charset="0"/>
                    <a:cs typeface="Arial" panose="020B0604020202020204" pitchFamily="34" charset="0"/>
                  </a:rPr>
                  <a:t>SUBJECT- ART</a:t>
                </a:r>
              </a:p>
            </p:txBody>
          </p:sp>
          <p:sp>
            <p:nvSpPr>
              <p:cNvPr id="62" name="Rounded Rectangle 12">
                <a:extLst>
                  <a:ext uri="{FF2B5EF4-FFF2-40B4-BE49-F238E27FC236}">
                    <a16:creationId xmlns:a16="http://schemas.microsoft.com/office/drawing/2014/main" id="{B079170C-6382-40B7-8753-8CBB0A135770}"/>
                  </a:ext>
                </a:extLst>
              </p:cNvPr>
              <p:cNvSpPr/>
              <p:nvPr/>
            </p:nvSpPr>
            <p:spPr>
              <a:xfrm>
                <a:off x="4361326" y="695552"/>
                <a:ext cx="1626648" cy="34051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ASSESSMENT</a:t>
                </a:r>
              </a:p>
            </p:txBody>
          </p:sp>
          <p:sp>
            <p:nvSpPr>
              <p:cNvPr id="63" name="Rounded Rectangle 13">
                <a:extLst>
                  <a:ext uri="{FF2B5EF4-FFF2-40B4-BE49-F238E27FC236}">
                    <a16:creationId xmlns:a16="http://schemas.microsoft.com/office/drawing/2014/main" id="{89D46C2B-C085-4B5F-9CE2-44BAC5E1E4C1}"/>
                  </a:ext>
                </a:extLst>
              </p:cNvPr>
              <p:cNvSpPr/>
              <p:nvPr/>
            </p:nvSpPr>
            <p:spPr>
              <a:xfrm>
                <a:off x="6244439" y="414740"/>
                <a:ext cx="2485299" cy="57888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HOW CAN I SUPPORT </a:t>
                </a:r>
              </a:p>
              <a:p>
                <a:pPr algn="ctr"/>
                <a:r>
                  <a:rPr lang="en-GB" sz="1400" b="1" dirty="0">
                    <a:solidFill>
                      <a:srgbClr val="942C87"/>
                    </a:solidFill>
                    <a:latin typeface="Arial" panose="020B0604020202020204" pitchFamily="34" charset="0"/>
                    <a:cs typeface="Arial" panose="020B0604020202020204" pitchFamily="34" charset="0"/>
                  </a:rPr>
                  <a:t>AT HOME</a:t>
                </a:r>
              </a:p>
            </p:txBody>
          </p:sp>
          <p:sp>
            <p:nvSpPr>
              <p:cNvPr id="64" name="Rounded Rectangle 19">
                <a:extLst>
                  <a:ext uri="{FF2B5EF4-FFF2-40B4-BE49-F238E27FC236}">
                    <a16:creationId xmlns:a16="http://schemas.microsoft.com/office/drawing/2014/main" id="{99E7997C-D2C2-48A6-AC0C-A6B6D6611E5E}"/>
                  </a:ext>
                </a:extLst>
              </p:cNvPr>
              <p:cNvSpPr/>
              <p:nvPr/>
            </p:nvSpPr>
            <p:spPr>
              <a:xfrm>
                <a:off x="2247438" y="1506047"/>
                <a:ext cx="1807200" cy="31716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b="1" dirty="0">
                    <a:solidFill>
                      <a:schemeClr val="tx1"/>
                    </a:solidFill>
                    <a:latin typeface="Arial" panose="020B0604020202020204" pitchFamily="34" charset="0"/>
                    <a:cs typeface="Arial" panose="020B0604020202020204" pitchFamily="34" charset="0"/>
                  </a:rPr>
                  <a:t>Major project</a:t>
                </a:r>
              </a:p>
            </p:txBody>
          </p:sp>
          <p:sp>
            <p:nvSpPr>
              <p:cNvPr id="66" name="Rounded Rectangle 22">
                <a:extLst>
                  <a:ext uri="{FF2B5EF4-FFF2-40B4-BE49-F238E27FC236}">
                    <a16:creationId xmlns:a16="http://schemas.microsoft.com/office/drawing/2014/main" id="{E59CAA8C-1C13-41B2-BDE9-5ED6AE63B030}"/>
                  </a:ext>
                </a:extLst>
              </p:cNvPr>
              <p:cNvSpPr/>
              <p:nvPr/>
            </p:nvSpPr>
            <p:spPr>
              <a:xfrm>
                <a:off x="2247438" y="2280511"/>
                <a:ext cx="1807200" cy="31716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b="1" dirty="0">
                    <a:solidFill>
                      <a:schemeClr val="tx1"/>
                    </a:solidFill>
                    <a:latin typeface="Arial" panose="020B0604020202020204" pitchFamily="34" charset="0"/>
                    <a:cs typeface="Arial" panose="020B0604020202020204" pitchFamily="34" charset="0"/>
                  </a:rPr>
                  <a:t>Major Project</a:t>
                </a:r>
              </a:p>
            </p:txBody>
          </p:sp>
          <p:sp>
            <p:nvSpPr>
              <p:cNvPr id="67" name="Rounded Rectangle 23">
                <a:extLst>
                  <a:ext uri="{FF2B5EF4-FFF2-40B4-BE49-F238E27FC236}">
                    <a16:creationId xmlns:a16="http://schemas.microsoft.com/office/drawing/2014/main" id="{0CA40619-C958-48B2-BB8C-CC1A15891E74}"/>
                  </a:ext>
                </a:extLst>
              </p:cNvPr>
              <p:cNvSpPr/>
              <p:nvPr/>
            </p:nvSpPr>
            <p:spPr>
              <a:xfrm>
                <a:off x="4260747" y="3231191"/>
                <a:ext cx="1807200" cy="515388"/>
              </a:xfrm>
              <a:prstGeom prst="roundRect">
                <a:avLst/>
              </a:prstGeom>
              <a:solidFill>
                <a:srgbClr val="942C8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AQA external examination project set</a:t>
                </a:r>
              </a:p>
            </p:txBody>
          </p:sp>
          <p:sp>
            <p:nvSpPr>
              <p:cNvPr id="69" name="Rounded Rectangle 25">
                <a:extLst>
                  <a:ext uri="{FF2B5EF4-FFF2-40B4-BE49-F238E27FC236}">
                    <a16:creationId xmlns:a16="http://schemas.microsoft.com/office/drawing/2014/main" id="{252BD3D9-CFAC-401C-8820-989E4435858A}"/>
                  </a:ext>
                </a:extLst>
              </p:cNvPr>
              <p:cNvSpPr/>
              <p:nvPr/>
            </p:nvSpPr>
            <p:spPr>
              <a:xfrm>
                <a:off x="2238966" y="3344644"/>
                <a:ext cx="1807200" cy="31716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b="1" dirty="0">
                    <a:solidFill>
                      <a:schemeClr val="tx1"/>
                    </a:solidFill>
                    <a:latin typeface="Arial" panose="020B0604020202020204" pitchFamily="34" charset="0"/>
                    <a:cs typeface="Arial" panose="020B0604020202020204" pitchFamily="34" charset="0"/>
                  </a:rPr>
                  <a:t>Exam project</a:t>
                </a:r>
              </a:p>
            </p:txBody>
          </p:sp>
          <p:sp>
            <p:nvSpPr>
              <p:cNvPr id="71" name="Rounded Rectangle 30">
                <a:extLst>
                  <a:ext uri="{FF2B5EF4-FFF2-40B4-BE49-F238E27FC236}">
                    <a16:creationId xmlns:a16="http://schemas.microsoft.com/office/drawing/2014/main" id="{E11A4362-8CF0-430E-9556-102E8F04C751}"/>
                  </a:ext>
                </a:extLst>
              </p:cNvPr>
              <p:cNvSpPr/>
              <p:nvPr/>
            </p:nvSpPr>
            <p:spPr>
              <a:xfrm>
                <a:off x="2254371" y="4141427"/>
                <a:ext cx="1807200" cy="31716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b="1" dirty="0">
                    <a:solidFill>
                      <a:schemeClr val="tx1"/>
                    </a:solidFill>
                    <a:latin typeface="Arial" panose="020B0604020202020204" pitchFamily="34" charset="0"/>
                    <a:cs typeface="Arial" panose="020B0604020202020204" pitchFamily="34" charset="0"/>
                  </a:rPr>
                  <a:t>Exam project </a:t>
                </a:r>
              </a:p>
            </p:txBody>
          </p:sp>
          <p:sp>
            <p:nvSpPr>
              <p:cNvPr id="72" name="Rounded Rectangle 31">
                <a:extLst>
                  <a:ext uri="{FF2B5EF4-FFF2-40B4-BE49-F238E27FC236}">
                    <a16:creationId xmlns:a16="http://schemas.microsoft.com/office/drawing/2014/main" id="{E7501D3D-AB24-463B-9430-A9D9E2E079A2}"/>
                  </a:ext>
                </a:extLst>
              </p:cNvPr>
              <p:cNvSpPr/>
              <p:nvPr/>
            </p:nvSpPr>
            <p:spPr>
              <a:xfrm>
                <a:off x="2229622" y="5294177"/>
                <a:ext cx="1807200" cy="31716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b="1" dirty="0">
                    <a:solidFill>
                      <a:schemeClr val="tx1"/>
                    </a:solidFill>
                    <a:latin typeface="Arial" panose="020B0604020202020204" pitchFamily="34" charset="0"/>
                    <a:cs typeface="Arial" panose="020B0604020202020204" pitchFamily="34" charset="0"/>
                  </a:rPr>
                  <a:t>Exam project</a:t>
                </a:r>
              </a:p>
            </p:txBody>
          </p:sp>
          <p:sp>
            <p:nvSpPr>
              <p:cNvPr id="73" name="Rounded Rectangle 32">
                <a:extLst>
                  <a:ext uri="{FF2B5EF4-FFF2-40B4-BE49-F238E27FC236}">
                    <a16:creationId xmlns:a16="http://schemas.microsoft.com/office/drawing/2014/main" id="{93C9C617-731F-4AAB-9CC1-A6082E2C5978}"/>
                  </a:ext>
                </a:extLst>
              </p:cNvPr>
              <p:cNvSpPr/>
              <p:nvPr/>
            </p:nvSpPr>
            <p:spPr>
              <a:xfrm>
                <a:off x="2229622" y="6090959"/>
                <a:ext cx="1807200" cy="31716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endParaRPr lang="en-GB" sz="1000" b="1" dirty="0">
                  <a:solidFill>
                    <a:schemeClr val="tx1"/>
                  </a:solidFill>
                  <a:latin typeface="Arial" panose="020B0604020202020204" pitchFamily="34" charset="0"/>
                  <a:cs typeface="Arial" panose="020B0604020202020204" pitchFamily="34" charset="0"/>
                </a:endParaRPr>
              </a:p>
            </p:txBody>
          </p:sp>
          <p:sp>
            <p:nvSpPr>
              <p:cNvPr id="74" name="Rounded Rectangle 33">
                <a:extLst>
                  <a:ext uri="{FF2B5EF4-FFF2-40B4-BE49-F238E27FC236}">
                    <a16:creationId xmlns:a16="http://schemas.microsoft.com/office/drawing/2014/main" id="{4E069D78-0121-47E1-A43A-0A2A731B6A0F}"/>
                  </a:ext>
                </a:extLst>
              </p:cNvPr>
              <p:cNvSpPr/>
              <p:nvPr/>
            </p:nvSpPr>
            <p:spPr>
              <a:xfrm>
                <a:off x="516051" y="307728"/>
                <a:ext cx="1358735" cy="39645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YEAR 11</a:t>
                </a:r>
              </a:p>
            </p:txBody>
          </p:sp>
          <p:sp>
            <p:nvSpPr>
              <p:cNvPr id="75" name="Rounded Rectangle 34">
                <a:extLst>
                  <a:ext uri="{FF2B5EF4-FFF2-40B4-BE49-F238E27FC236}">
                    <a16:creationId xmlns:a16="http://schemas.microsoft.com/office/drawing/2014/main" id="{E330BF60-8381-4490-A8F8-72ACFB89B0CA}"/>
                  </a:ext>
                </a:extLst>
              </p:cNvPr>
              <p:cNvSpPr/>
              <p:nvPr/>
            </p:nvSpPr>
            <p:spPr>
              <a:xfrm>
                <a:off x="4244879" y="1468240"/>
                <a:ext cx="1807200" cy="317162"/>
              </a:xfrm>
              <a:prstGeom prst="roundRect">
                <a:avLst/>
              </a:prstGeom>
              <a:solidFill>
                <a:srgbClr val="942C8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Teacher assessment</a:t>
                </a:r>
              </a:p>
            </p:txBody>
          </p:sp>
          <p:sp>
            <p:nvSpPr>
              <p:cNvPr id="76" name="Rounded Rectangle 35">
                <a:extLst>
                  <a:ext uri="{FF2B5EF4-FFF2-40B4-BE49-F238E27FC236}">
                    <a16:creationId xmlns:a16="http://schemas.microsoft.com/office/drawing/2014/main" id="{43BB483F-B594-4F67-B5AC-F21CD943C581}"/>
                  </a:ext>
                </a:extLst>
              </p:cNvPr>
              <p:cNvSpPr/>
              <p:nvPr/>
            </p:nvSpPr>
            <p:spPr>
              <a:xfrm>
                <a:off x="4187270" y="5244976"/>
                <a:ext cx="1807200" cy="317162"/>
              </a:xfrm>
              <a:prstGeom prst="roundRect">
                <a:avLst/>
              </a:prstGeom>
              <a:solidFill>
                <a:srgbClr val="942C8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AQA GCSE examination </a:t>
                </a:r>
              </a:p>
            </p:txBody>
          </p:sp>
          <p:sp>
            <p:nvSpPr>
              <p:cNvPr id="77" name="Rounded Rectangle 36">
                <a:extLst>
                  <a:ext uri="{FF2B5EF4-FFF2-40B4-BE49-F238E27FC236}">
                    <a16:creationId xmlns:a16="http://schemas.microsoft.com/office/drawing/2014/main" id="{4BAD6E79-6986-44A6-9EDF-433110563B54}"/>
                  </a:ext>
                </a:extLst>
              </p:cNvPr>
              <p:cNvSpPr/>
              <p:nvPr/>
            </p:nvSpPr>
            <p:spPr>
              <a:xfrm>
                <a:off x="4196386" y="6044408"/>
                <a:ext cx="1807200" cy="317162"/>
              </a:xfrm>
              <a:prstGeom prst="roundRect">
                <a:avLst/>
              </a:prstGeom>
              <a:solidFill>
                <a:srgbClr val="942C8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endParaRPr lang="en-GB" sz="1000" dirty="0">
                  <a:solidFill>
                    <a:schemeClr val="tx1"/>
                  </a:solidFill>
                  <a:latin typeface="Arial" panose="020B0604020202020204" pitchFamily="34" charset="0"/>
                  <a:cs typeface="Arial" panose="020B0604020202020204" pitchFamily="34" charset="0"/>
                </a:endParaRPr>
              </a:p>
            </p:txBody>
          </p:sp>
          <p:sp>
            <p:nvSpPr>
              <p:cNvPr id="78" name="Rounded Rectangle 37">
                <a:extLst>
                  <a:ext uri="{FF2B5EF4-FFF2-40B4-BE49-F238E27FC236}">
                    <a16:creationId xmlns:a16="http://schemas.microsoft.com/office/drawing/2014/main" id="{70EAACBE-E775-4EA0-8641-8AA06CBC6177}"/>
                  </a:ext>
                </a:extLst>
              </p:cNvPr>
              <p:cNvSpPr/>
              <p:nvPr/>
            </p:nvSpPr>
            <p:spPr>
              <a:xfrm>
                <a:off x="4236525" y="4136211"/>
                <a:ext cx="1807200" cy="317162"/>
              </a:xfrm>
              <a:prstGeom prst="roundRect">
                <a:avLst/>
              </a:prstGeom>
              <a:solidFill>
                <a:srgbClr val="942C8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endParaRPr lang="en-GB" sz="1000" dirty="0">
                  <a:solidFill>
                    <a:schemeClr val="tx1"/>
                  </a:solidFill>
                  <a:latin typeface="Arial" panose="020B0604020202020204" pitchFamily="34" charset="0"/>
                  <a:cs typeface="Arial" panose="020B0604020202020204" pitchFamily="34" charset="0"/>
                </a:endParaRPr>
              </a:p>
            </p:txBody>
          </p:sp>
          <p:sp>
            <p:nvSpPr>
              <p:cNvPr id="79" name="Rounded Rectangle 38">
                <a:extLst>
                  <a:ext uri="{FF2B5EF4-FFF2-40B4-BE49-F238E27FC236}">
                    <a16:creationId xmlns:a16="http://schemas.microsoft.com/office/drawing/2014/main" id="{08BF394E-F6CE-4EB6-9715-6FF7AF760C00}"/>
                  </a:ext>
                </a:extLst>
              </p:cNvPr>
              <p:cNvSpPr/>
              <p:nvPr/>
            </p:nvSpPr>
            <p:spPr>
              <a:xfrm>
                <a:off x="4271050" y="2271743"/>
                <a:ext cx="1807200" cy="317162"/>
              </a:xfrm>
              <a:prstGeom prst="roundRect">
                <a:avLst/>
              </a:prstGeom>
              <a:solidFill>
                <a:srgbClr val="942C8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Mock examination </a:t>
                </a:r>
              </a:p>
            </p:txBody>
          </p:sp>
          <p:sp>
            <p:nvSpPr>
              <p:cNvPr id="80" name="Rounded Rectangle 39">
                <a:extLst>
                  <a:ext uri="{FF2B5EF4-FFF2-40B4-BE49-F238E27FC236}">
                    <a16:creationId xmlns:a16="http://schemas.microsoft.com/office/drawing/2014/main" id="{86011D01-7239-4628-A6A9-2CFB273D75A8}"/>
                  </a:ext>
                </a:extLst>
              </p:cNvPr>
              <p:cNvSpPr/>
              <p:nvPr/>
            </p:nvSpPr>
            <p:spPr>
              <a:xfrm>
                <a:off x="6247055" y="5029268"/>
                <a:ext cx="2624400" cy="150651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AQA Art and Design GCSE assessment resources.</a:t>
                </a:r>
              </a:p>
              <a:p>
                <a:r>
                  <a:rPr lang="en-GB" sz="1000" dirty="0">
                    <a:solidFill>
                      <a:schemeClr val="tx1"/>
                    </a:solidFill>
                    <a:latin typeface="Arial" panose="020B0604020202020204" pitchFamily="34" charset="0"/>
                    <a:cs typeface="Arial" panose="020B0604020202020204" pitchFamily="34" charset="0"/>
                  </a:rPr>
                  <a:t>BBC bitesize-Art-AQA</a:t>
                </a:r>
              </a:p>
              <a:p>
                <a:r>
                  <a:rPr lang="en-GB" sz="1000" dirty="0">
                    <a:solidFill>
                      <a:schemeClr val="tx1"/>
                    </a:solidFill>
                    <a:latin typeface="Arial" panose="020B0604020202020204" pitchFamily="34" charset="0"/>
                    <a:cs typeface="Arial" panose="020B0604020202020204" pitchFamily="34" charset="0"/>
                  </a:rPr>
                  <a:t>Studentartguide.com-exemplar GCSE portfolio examples.</a:t>
                </a:r>
              </a:p>
              <a:p>
                <a:r>
                  <a:rPr lang="en-GB" sz="1000" dirty="0">
                    <a:solidFill>
                      <a:schemeClr val="tx1"/>
                    </a:solidFill>
                    <a:latin typeface="Arial" panose="020B0604020202020204" pitchFamily="34" charset="0"/>
                    <a:cs typeface="Arial" panose="020B0604020202020204" pitchFamily="34" charset="0"/>
                  </a:rPr>
                  <a:t>Artuk.org (artist research support)</a:t>
                </a:r>
              </a:p>
              <a:p>
                <a:endParaRPr lang="en-GB" sz="1000" dirty="0">
                  <a:solidFill>
                    <a:schemeClr val="tx1"/>
                  </a:solidFill>
                  <a:latin typeface="Arial" panose="020B0604020202020204" pitchFamily="34" charset="0"/>
                  <a:cs typeface="Arial" panose="020B0604020202020204" pitchFamily="34" charset="0"/>
                </a:endParaRPr>
              </a:p>
            </p:txBody>
          </p:sp>
          <p:sp>
            <p:nvSpPr>
              <p:cNvPr id="81" name="Rounded Rectangle 40">
                <a:extLst>
                  <a:ext uri="{FF2B5EF4-FFF2-40B4-BE49-F238E27FC236}">
                    <a16:creationId xmlns:a16="http://schemas.microsoft.com/office/drawing/2014/main" id="{3D0C0786-2B7C-44E5-872E-8FF75A8C9076}"/>
                  </a:ext>
                </a:extLst>
              </p:cNvPr>
              <p:cNvSpPr/>
              <p:nvPr/>
            </p:nvSpPr>
            <p:spPr>
              <a:xfrm>
                <a:off x="6200992" y="1077223"/>
                <a:ext cx="2624400" cy="1902971"/>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AQA Art and Design GCSE assessment resources.</a:t>
                </a:r>
              </a:p>
              <a:p>
                <a:r>
                  <a:rPr lang="en-GB" sz="1000" dirty="0">
                    <a:solidFill>
                      <a:schemeClr val="tx1"/>
                    </a:solidFill>
                    <a:latin typeface="Arial" panose="020B0604020202020204" pitchFamily="34" charset="0"/>
                    <a:cs typeface="Arial" panose="020B0604020202020204" pitchFamily="34" charset="0"/>
                  </a:rPr>
                  <a:t>BBC bitesize-Art-AQA</a:t>
                </a:r>
              </a:p>
              <a:p>
                <a:r>
                  <a:rPr lang="en-GB" sz="1000" dirty="0">
                    <a:solidFill>
                      <a:schemeClr val="tx1"/>
                    </a:solidFill>
                    <a:latin typeface="Arial" panose="020B0604020202020204" pitchFamily="34" charset="0"/>
                    <a:cs typeface="Arial" panose="020B0604020202020204" pitchFamily="34" charset="0"/>
                  </a:rPr>
                  <a:t>Studentartguide.com-exemplar GCSE portfolio examples</a:t>
                </a:r>
              </a:p>
              <a:p>
                <a:r>
                  <a:rPr lang="en-GB" sz="1000" dirty="0">
                    <a:solidFill>
                      <a:schemeClr val="tx1"/>
                    </a:solidFill>
                    <a:latin typeface="Arial" panose="020B0604020202020204" pitchFamily="34" charset="0"/>
                    <a:cs typeface="Arial" panose="020B0604020202020204" pitchFamily="34" charset="0"/>
                  </a:rPr>
                  <a:t>Artuk.org (artist research support)</a:t>
                </a:r>
              </a:p>
              <a:p>
                <a:r>
                  <a:rPr lang="en-GB" sz="1000" dirty="0">
                    <a:solidFill>
                      <a:schemeClr val="tx1"/>
                    </a:solidFill>
                    <a:latin typeface="Arial" panose="020B0604020202020204" pitchFamily="34" charset="0"/>
                    <a:cs typeface="Arial" panose="020B0604020202020204" pitchFamily="34" charset="0"/>
                  </a:rPr>
                  <a:t>You tube drawing/painting tutorials</a:t>
                </a:r>
              </a:p>
              <a:p>
                <a:r>
                  <a:rPr lang="en-GB" sz="1000" dirty="0">
                    <a:solidFill>
                      <a:schemeClr val="tx1"/>
                    </a:solidFill>
                    <a:latin typeface="Arial" panose="020B0604020202020204" pitchFamily="34" charset="0"/>
                    <a:cs typeface="Arial" panose="020B0604020202020204" pitchFamily="34" charset="0"/>
                  </a:rPr>
                  <a:t>Provide a large, well-lit space for Art homework.</a:t>
                </a:r>
              </a:p>
            </p:txBody>
          </p:sp>
          <p:sp>
            <p:nvSpPr>
              <p:cNvPr id="82" name="Rounded Rectangle 41">
                <a:extLst>
                  <a:ext uri="{FF2B5EF4-FFF2-40B4-BE49-F238E27FC236}">
                    <a16:creationId xmlns:a16="http://schemas.microsoft.com/office/drawing/2014/main" id="{11E22F6D-58DC-4DF6-9BB4-046F8E745F74}"/>
                  </a:ext>
                </a:extLst>
              </p:cNvPr>
              <p:cNvSpPr/>
              <p:nvPr/>
            </p:nvSpPr>
            <p:spPr>
              <a:xfrm>
                <a:off x="6200992" y="3122080"/>
                <a:ext cx="2624400" cy="150651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AQA Art and Design GCSE assessment resources.</a:t>
                </a:r>
              </a:p>
              <a:p>
                <a:r>
                  <a:rPr lang="en-GB" sz="1000" dirty="0">
                    <a:solidFill>
                      <a:schemeClr val="tx1"/>
                    </a:solidFill>
                    <a:latin typeface="Arial" panose="020B0604020202020204" pitchFamily="34" charset="0"/>
                    <a:cs typeface="Arial" panose="020B0604020202020204" pitchFamily="34" charset="0"/>
                  </a:rPr>
                  <a:t>BBC bitesize-Art-AQA</a:t>
                </a:r>
              </a:p>
              <a:p>
                <a:r>
                  <a:rPr lang="en-GB" sz="1000" dirty="0">
                    <a:solidFill>
                      <a:schemeClr val="tx1"/>
                    </a:solidFill>
                    <a:latin typeface="Arial" panose="020B0604020202020204" pitchFamily="34" charset="0"/>
                    <a:cs typeface="Arial" panose="020B0604020202020204" pitchFamily="34" charset="0"/>
                  </a:rPr>
                  <a:t>Studentartguide.com-exemplar GCSE portfolio examples.</a:t>
                </a:r>
              </a:p>
              <a:p>
                <a:r>
                  <a:rPr lang="en-GB" sz="1000" dirty="0">
                    <a:solidFill>
                      <a:schemeClr val="tx1"/>
                    </a:solidFill>
                    <a:latin typeface="Arial" panose="020B0604020202020204" pitchFamily="34" charset="0"/>
                    <a:cs typeface="Arial" panose="020B0604020202020204" pitchFamily="34" charset="0"/>
                  </a:rPr>
                  <a:t>Artuk.org (artist research support)</a:t>
                </a:r>
              </a:p>
              <a:p>
                <a:endParaRPr lang="en-GB" sz="1000" dirty="0">
                  <a:solidFill>
                    <a:schemeClr val="tx1"/>
                  </a:solidFill>
                  <a:latin typeface="Arial" panose="020B0604020202020204" pitchFamily="34" charset="0"/>
                  <a:cs typeface="Arial" panose="020B0604020202020204" pitchFamily="34" charset="0"/>
                </a:endParaRPr>
              </a:p>
            </p:txBody>
          </p:sp>
          <p:grpSp>
            <p:nvGrpSpPr>
              <p:cNvPr id="86" name="Group 85">
                <a:extLst>
                  <a:ext uri="{FF2B5EF4-FFF2-40B4-BE49-F238E27FC236}">
                    <a16:creationId xmlns:a16="http://schemas.microsoft.com/office/drawing/2014/main" id="{26F787F4-A2C7-4DA7-B537-C97002C3D7E1}"/>
                  </a:ext>
                </a:extLst>
              </p:cNvPr>
              <p:cNvGrpSpPr/>
              <p:nvPr/>
            </p:nvGrpSpPr>
            <p:grpSpPr>
              <a:xfrm>
                <a:off x="516052" y="1375942"/>
                <a:ext cx="1541145" cy="1403350"/>
                <a:chOff x="0" y="0"/>
                <a:chExt cx="1541145" cy="1403350"/>
              </a:xfrm>
            </p:grpSpPr>
            <p:grpSp>
              <p:nvGrpSpPr>
                <p:cNvPr id="100" name="Group 99">
                  <a:extLst>
                    <a:ext uri="{FF2B5EF4-FFF2-40B4-BE49-F238E27FC236}">
                      <a16:creationId xmlns:a16="http://schemas.microsoft.com/office/drawing/2014/main" id="{538B90F7-9397-45EC-9539-C41F04B3C3AA}"/>
                    </a:ext>
                  </a:extLst>
                </p:cNvPr>
                <p:cNvGrpSpPr/>
                <p:nvPr/>
              </p:nvGrpSpPr>
              <p:grpSpPr>
                <a:xfrm>
                  <a:off x="0" y="0"/>
                  <a:ext cx="1541145" cy="1403350"/>
                  <a:chOff x="0" y="0"/>
                  <a:chExt cx="1541145" cy="1403350"/>
                </a:xfrm>
              </p:grpSpPr>
              <p:pic>
                <p:nvPicPr>
                  <p:cNvPr id="102" name="Content Placeholder 4">
                    <a:extLst>
                      <a:ext uri="{FF2B5EF4-FFF2-40B4-BE49-F238E27FC236}">
                        <a16:creationId xmlns:a16="http://schemas.microsoft.com/office/drawing/2014/main" id="{BD97F95D-6E15-4BE9-A0E5-C9B53C211B4D}"/>
                      </a:ext>
                    </a:extLst>
                  </p:cNvPr>
                  <p:cNvPicPr/>
                  <p:nvPr/>
                </p:nvPicPr>
                <p:blipFill rotWithShape="1">
                  <a:blip r:embed="rId2">
                    <a:alphaModFix/>
                    <a:extLst>
                      <a:ext uri="{BEBA8EAE-BF5A-486C-A8C5-ECC9F3942E4B}">
                        <a14:imgProps xmlns:a14="http://schemas.microsoft.com/office/drawing/2010/main">
                          <a14:imgLayer r:embed="rId3">
                            <a14:imgEffect>
                              <a14:colorTemperature colorTemp="6521"/>
                            </a14:imgEffect>
                            <a14:imgEffect>
                              <a14:saturation sat="0"/>
                            </a14:imgEffect>
                          </a14:imgLayer>
                        </a14:imgProps>
                      </a:ext>
                    </a:extLst>
                  </a:blip>
                  <a:srcRect l="15246" t="8707" r="2591" b="10331"/>
                  <a:stretch/>
                </p:blipFill>
                <p:spPr>
                  <a:xfrm>
                    <a:off x="0" y="0"/>
                    <a:ext cx="1541145" cy="1403350"/>
                  </a:xfrm>
                  <a:prstGeom prst="rect">
                    <a:avLst/>
                  </a:prstGeom>
                  <a:noFill/>
                </p:spPr>
              </p:pic>
              <p:sp>
                <p:nvSpPr>
                  <p:cNvPr id="103" name="TextBox 11">
                    <a:extLst>
                      <a:ext uri="{FF2B5EF4-FFF2-40B4-BE49-F238E27FC236}">
                        <a16:creationId xmlns:a16="http://schemas.microsoft.com/office/drawing/2014/main" id="{2CFEBA48-961E-4E47-83E2-69B2675318F3}"/>
                      </a:ext>
                    </a:extLst>
                  </p:cNvPr>
                  <p:cNvSpPr txBox="1"/>
                  <p:nvPr/>
                </p:nvSpPr>
                <p:spPr>
                  <a:xfrm>
                    <a:off x="307239" y="197511"/>
                    <a:ext cx="885983" cy="369332"/>
                  </a:xfrm>
                  <a:prstGeom prst="rect">
                    <a:avLst/>
                  </a:prstGeom>
                  <a:solidFill>
                    <a:srgbClr val="B9B9B9"/>
                  </a:solidFill>
                </p:spPr>
                <p:txBody>
                  <a:bodyPr wrap="square" rtlCol="0">
                    <a:spAutoFit/>
                  </a:bodyPr>
                  <a:lstStyle/>
                  <a:p>
                    <a:endParaRPr lang="en-GB"/>
                  </a:p>
                </p:txBody>
              </p:sp>
            </p:grpSp>
            <p:sp>
              <p:nvSpPr>
                <p:cNvPr id="101" name="TextBox 17">
                  <a:extLst>
                    <a:ext uri="{FF2B5EF4-FFF2-40B4-BE49-F238E27FC236}">
                      <a16:creationId xmlns:a16="http://schemas.microsoft.com/office/drawing/2014/main" id="{7D8B5F00-FE8B-4823-BE8E-711C5602C717}"/>
                    </a:ext>
                  </a:extLst>
                </p:cNvPr>
                <p:cNvSpPr txBox="1"/>
                <p:nvPr/>
              </p:nvSpPr>
              <p:spPr>
                <a:xfrm>
                  <a:off x="191518" y="333654"/>
                  <a:ext cx="1133475" cy="584775"/>
                </a:xfrm>
                <a:prstGeom prst="rect">
                  <a:avLst/>
                </a:prstGeom>
                <a:solidFill>
                  <a:srgbClr val="B9B9B9"/>
                </a:solidFill>
              </p:spPr>
              <p:txBody>
                <a:bodyPr wrap="square" rtlCol="0">
                  <a:spAutoFit/>
                </a:bodyPr>
                <a:lstStyle/>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AUTUMN</a:t>
                  </a:r>
                  <a:endParaRPr lang="en-GB" sz="1400"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TERM</a:t>
                  </a:r>
                  <a:endParaRPr lang="en-GB" sz="1400" dirty="0">
                    <a:effectLst/>
                    <a:latin typeface="Arial" panose="020B0604020202020204" pitchFamily="34" charset="0"/>
                    <a:ea typeface="Times New Roman" panose="02020603050405020304" pitchFamily="18" charset="0"/>
                    <a:cs typeface="Arial" panose="020B0604020202020204" pitchFamily="34" charset="0"/>
                  </a:endParaRPr>
                </a:p>
              </p:txBody>
            </p:sp>
          </p:grpSp>
          <p:grpSp>
            <p:nvGrpSpPr>
              <p:cNvPr id="87" name="Group 86">
                <a:extLst>
                  <a:ext uri="{FF2B5EF4-FFF2-40B4-BE49-F238E27FC236}">
                    <a16:creationId xmlns:a16="http://schemas.microsoft.com/office/drawing/2014/main" id="{20CA21E4-D26B-438D-8DBB-4D1F2D4926CC}"/>
                  </a:ext>
                </a:extLst>
              </p:cNvPr>
              <p:cNvGrpSpPr/>
              <p:nvPr/>
            </p:nvGrpSpPr>
            <p:grpSpPr>
              <a:xfrm>
                <a:off x="518712" y="3225248"/>
                <a:ext cx="1541145" cy="1403350"/>
                <a:chOff x="0" y="0"/>
                <a:chExt cx="1541145" cy="1403350"/>
              </a:xfrm>
            </p:grpSpPr>
            <p:grpSp>
              <p:nvGrpSpPr>
                <p:cNvPr id="96" name="Group 95">
                  <a:extLst>
                    <a:ext uri="{FF2B5EF4-FFF2-40B4-BE49-F238E27FC236}">
                      <a16:creationId xmlns:a16="http://schemas.microsoft.com/office/drawing/2014/main" id="{346FEEEE-1C28-4AA3-B34D-111B478CFF5A}"/>
                    </a:ext>
                  </a:extLst>
                </p:cNvPr>
                <p:cNvGrpSpPr/>
                <p:nvPr/>
              </p:nvGrpSpPr>
              <p:grpSpPr>
                <a:xfrm>
                  <a:off x="0" y="0"/>
                  <a:ext cx="1541145" cy="1403350"/>
                  <a:chOff x="0" y="0"/>
                  <a:chExt cx="1541145" cy="1403350"/>
                </a:xfrm>
              </p:grpSpPr>
              <p:pic>
                <p:nvPicPr>
                  <p:cNvPr id="98" name="Content Placeholder 4">
                    <a:extLst>
                      <a:ext uri="{FF2B5EF4-FFF2-40B4-BE49-F238E27FC236}">
                        <a16:creationId xmlns:a16="http://schemas.microsoft.com/office/drawing/2014/main" id="{BE9B719F-947D-4C3F-A7EF-E9D00E622AED}"/>
                      </a:ext>
                    </a:extLst>
                  </p:cNvPr>
                  <p:cNvPicPr/>
                  <p:nvPr/>
                </p:nvPicPr>
                <p:blipFill rotWithShape="1">
                  <a:blip r:embed="rId2">
                    <a:alphaModFix/>
                    <a:extLst>
                      <a:ext uri="{BEBA8EAE-BF5A-486C-A8C5-ECC9F3942E4B}">
                        <a14:imgProps xmlns:a14="http://schemas.microsoft.com/office/drawing/2010/main">
                          <a14:imgLayer r:embed="rId3">
                            <a14:imgEffect>
                              <a14:colorTemperature colorTemp="6521"/>
                            </a14:imgEffect>
                            <a14:imgEffect>
                              <a14:saturation sat="0"/>
                            </a14:imgEffect>
                          </a14:imgLayer>
                        </a14:imgProps>
                      </a:ext>
                    </a:extLst>
                  </a:blip>
                  <a:srcRect l="15246" t="8707" r="2591" b="10331"/>
                  <a:stretch/>
                </p:blipFill>
                <p:spPr>
                  <a:xfrm>
                    <a:off x="0" y="0"/>
                    <a:ext cx="1541145" cy="1403350"/>
                  </a:xfrm>
                  <a:prstGeom prst="rect">
                    <a:avLst/>
                  </a:prstGeom>
                  <a:noFill/>
                </p:spPr>
              </p:pic>
              <p:sp>
                <p:nvSpPr>
                  <p:cNvPr id="99" name="TextBox 11">
                    <a:extLst>
                      <a:ext uri="{FF2B5EF4-FFF2-40B4-BE49-F238E27FC236}">
                        <a16:creationId xmlns:a16="http://schemas.microsoft.com/office/drawing/2014/main" id="{F88375D1-4A08-4AFE-A052-68D45A0DC2B9}"/>
                      </a:ext>
                    </a:extLst>
                  </p:cNvPr>
                  <p:cNvSpPr txBox="1"/>
                  <p:nvPr/>
                </p:nvSpPr>
                <p:spPr>
                  <a:xfrm>
                    <a:off x="307239" y="197511"/>
                    <a:ext cx="885983" cy="369332"/>
                  </a:xfrm>
                  <a:prstGeom prst="rect">
                    <a:avLst/>
                  </a:prstGeom>
                  <a:solidFill>
                    <a:srgbClr val="B9B9B9"/>
                  </a:solidFill>
                </p:spPr>
                <p:txBody>
                  <a:bodyPr wrap="square" rtlCol="0">
                    <a:spAutoFit/>
                  </a:bodyPr>
                  <a:lstStyle/>
                  <a:p>
                    <a:endParaRPr lang="en-GB"/>
                  </a:p>
                </p:txBody>
              </p:sp>
            </p:grpSp>
            <p:sp>
              <p:nvSpPr>
                <p:cNvPr id="97" name="TextBox 17">
                  <a:extLst>
                    <a:ext uri="{FF2B5EF4-FFF2-40B4-BE49-F238E27FC236}">
                      <a16:creationId xmlns:a16="http://schemas.microsoft.com/office/drawing/2014/main" id="{321FB42E-1BB2-48A3-AB0D-7B7456339C99}"/>
                    </a:ext>
                  </a:extLst>
                </p:cNvPr>
                <p:cNvSpPr txBox="1"/>
                <p:nvPr/>
              </p:nvSpPr>
              <p:spPr>
                <a:xfrm>
                  <a:off x="197511" y="277978"/>
                  <a:ext cx="1134110" cy="584775"/>
                </a:xfrm>
                <a:prstGeom prst="rect">
                  <a:avLst/>
                </a:prstGeom>
                <a:solidFill>
                  <a:srgbClr val="B9B9B9"/>
                </a:solidFill>
              </p:spPr>
              <p:txBody>
                <a:bodyPr wrap="square" rtlCol="0">
                  <a:spAutoFit/>
                </a:bodyPr>
                <a:lstStyle/>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SPRING</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TERM</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p:txBody>
            </p:sp>
          </p:grpSp>
          <p:grpSp>
            <p:nvGrpSpPr>
              <p:cNvPr id="88" name="Group 87">
                <a:extLst>
                  <a:ext uri="{FF2B5EF4-FFF2-40B4-BE49-F238E27FC236}">
                    <a16:creationId xmlns:a16="http://schemas.microsoft.com/office/drawing/2014/main" id="{09CAA05A-466C-47F1-8FA8-BDDC795FA530}"/>
                  </a:ext>
                </a:extLst>
              </p:cNvPr>
              <p:cNvGrpSpPr/>
              <p:nvPr/>
            </p:nvGrpSpPr>
            <p:grpSpPr>
              <a:xfrm>
                <a:off x="516052" y="5161955"/>
                <a:ext cx="1541145" cy="1403350"/>
                <a:chOff x="0" y="0"/>
                <a:chExt cx="1541145" cy="1403350"/>
              </a:xfrm>
            </p:grpSpPr>
            <p:grpSp>
              <p:nvGrpSpPr>
                <p:cNvPr id="92" name="Group 91">
                  <a:extLst>
                    <a:ext uri="{FF2B5EF4-FFF2-40B4-BE49-F238E27FC236}">
                      <a16:creationId xmlns:a16="http://schemas.microsoft.com/office/drawing/2014/main" id="{797960BF-F65F-45E1-878E-61718C7E6916}"/>
                    </a:ext>
                  </a:extLst>
                </p:cNvPr>
                <p:cNvGrpSpPr/>
                <p:nvPr/>
              </p:nvGrpSpPr>
              <p:grpSpPr>
                <a:xfrm>
                  <a:off x="0" y="0"/>
                  <a:ext cx="1541145" cy="1403350"/>
                  <a:chOff x="0" y="0"/>
                  <a:chExt cx="1541145" cy="1403350"/>
                </a:xfrm>
              </p:grpSpPr>
              <p:pic>
                <p:nvPicPr>
                  <p:cNvPr id="94" name="Content Placeholder 4">
                    <a:extLst>
                      <a:ext uri="{FF2B5EF4-FFF2-40B4-BE49-F238E27FC236}">
                        <a16:creationId xmlns:a16="http://schemas.microsoft.com/office/drawing/2014/main" id="{B06169C5-4726-4D28-BA64-F2396EE992AB}"/>
                      </a:ext>
                    </a:extLst>
                  </p:cNvPr>
                  <p:cNvPicPr/>
                  <p:nvPr/>
                </p:nvPicPr>
                <p:blipFill rotWithShape="1">
                  <a:blip r:embed="rId2">
                    <a:alphaModFix/>
                    <a:extLst>
                      <a:ext uri="{BEBA8EAE-BF5A-486C-A8C5-ECC9F3942E4B}">
                        <a14:imgProps xmlns:a14="http://schemas.microsoft.com/office/drawing/2010/main">
                          <a14:imgLayer r:embed="rId3">
                            <a14:imgEffect>
                              <a14:colorTemperature colorTemp="6521"/>
                            </a14:imgEffect>
                            <a14:imgEffect>
                              <a14:saturation sat="0"/>
                            </a14:imgEffect>
                          </a14:imgLayer>
                        </a14:imgProps>
                      </a:ext>
                    </a:extLst>
                  </a:blip>
                  <a:srcRect l="15246" t="8707" r="2591" b="10331"/>
                  <a:stretch/>
                </p:blipFill>
                <p:spPr>
                  <a:xfrm>
                    <a:off x="0" y="0"/>
                    <a:ext cx="1541145" cy="1403350"/>
                  </a:xfrm>
                  <a:prstGeom prst="rect">
                    <a:avLst/>
                  </a:prstGeom>
                  <a:noFill/>
                </p:spPr>
              </p:pic>
              <p:sp>
                <p:nvSpPr>
                  <p:cNvPr id="95" name="TextBox 11">
                    <a:extLst>
                      <a:ext uri="{FF2B5EF4-FFF2-40B4-BE49-F238E27FC236}">
                        <a16:creationId xmlns:a16="http://schemas.microsoft.com/office/drawing/2014/main" id="{3E3E256C-199B-48D7-AD04-AD05D009C034}"/>
                      </a:ext>
                    </a:extLst>
                  </p:cNvPr>
                  <p:cNvSpPr txBox="1"/>
                  <p:nvPr/>
                </p:nvSpPr>
                <p:spPr>
                  <a:xfrm>
                    <a:off x="307239" y="197511"/>
                    <a:ext cx="885983" cy="369332"/>
                  </a:xfrm>
                  <a:prstGeom prst="rect">
                    <a:avLst/>
                  </a:prstGeom>
                  <a:solidFill>
                    <a:srgbClr val="B9B9B9"/>
                  </a:solidFill>
                </p:spPr>
                <p:txBody>
                  <a:bodyPr wrap="square" rtlCol="0">
                    <a:spAutoFit/>
                  </a:bodyPr>
                  <a:lstStyle/>
                  <a:p>
                    <a:endParaRPr lang="en-GB"/>
                  </a:p>
                </p:txBody>
              </p:sp>
            </p:grpSp>
            <p:sp>
              <p:nvSpPr>
                <p:cNvPr id="93" name="TextBox 17">
                  <a:extLst>
                    <a:ext uri="{FF2B5EF4-FFF2-40B4-BE49-F238E27FC236}">
                      <a16:creationId xmlns:a16="http://schemas.microsoft.com/office/drawing/2014/main" id="{1F52E56A-CB48-4770-A7DF-AF00C2558CB8}"/>
                    </a:ext>
                  </a:extLst>
                </p:cNvPr>
                <p:cNvSpPr txBox="1"/>
                <p:nvPr/>
              </p:nvSpPr>
              <p:spPr>
                <a:xfrm>
                  <a:off x="182880" y="285293"/>
                  <a:ext cx="1134110" cy="584775"/>
                </a:xfrm>
                <a:prstGeom prst="rect">
                  <a:avLst/>
                </a:prstGeom>
                <a:solidFill>
                  <a:srgbClr val="B9B9B9"/>
                </a:solidFill>
              </p:spPr>
              <p:txBody>
                <a:bodyPr wrap="square" rtlCol="0">
                  <a:spAutoFit/>
                </a:bodyPr>
                <a:lstStyle/>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SUMMER</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TERM</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p:txBody>
            </p:sp>
          </p:grpSp>
        </p:grpSp>
        <p:sp>
          <p:nvSpPr>
            <p:cNvPr id="57" name="TextBox 56">
              <a:extLst>
                <a:ext uri="{FF2B5EF4-FFF2-40B4-BE49-F238E27FC236}">
                  <a16:creationId xmlns:a16="http://schemas.microsoft.com/office/drawing/2014/main" id="{2D5BCFAC-45FB-40BA-BD2B-DD5328F6B1A8}"/>
                </a:ext>
              </a:extLst>
            </p:cNvPr>
            <p:cNvSpPr txBox="1"/>
            <p:nvPr/>
          </p:nvSpPr>
          <p:spPr>
            <a:xfrm>
              <a:off x="371455" y="-64979"/>
              <a:ext cx="11103652" cy="276999"/>
            </a:xfrm>
            <a:prstGeom prst="rect">
              <a:avLst/>
            </a:prstGeom>
            <a:noFill/>
          </p:spPr>
          <p:txBody>
            <a:bodyPr wrap="square" rtlCol="0">
              <a:spAutoFit/>
            </a:bodyPr>
            <a:lstStyle/>
            <a:p>
              <a:pPr algn="ctr"/>
              <a:r>
                <a:rPr lang="en-GB" sz="1200" b="1" dirty="0">
                  <a:latin typeface="Arial" panose="020B0604020202020204" pitchFamily="34" charset="0"/>
                  <a:cs typeface="Arial" panose="020B0604020202020204" pitchFamily="34" charset="0"/>
                </a:rPr>
                <a:t>ST MARY’S MENSTON – ART </a:t>
              </a:r>
            </a:p>
          </p:txBody>
        </p:sp>
      </p:grpSp>
      <p:sp>
        <p:nvSpPr>
          <p:cNvPr id="53" name="TextBox 52">
            <a:extLst>
              <a:ext uri="{FF2B5EF4-FFF2-40B4-BE49-F238E27FC236}">
                <a16:creationId xmlns:a16="http://schemas.microsoft.com/office/drawing/2014/main" id="{9B894654-BEF4-4962-AF10-7813265B3992}"/>
              </a:ext>
            </a:extLst>
          </p:cNvPr>
          <p:cNvSpPr txBox="1"/>
          <p:nvPr/>
        </p:nvSpPr>
        <p:spPr>
          <a:xfrm>
            <a:off x="1066486" y="6284291"/>
            <a:ext cx="10707235" cy="442674"/>
          </a:xfrm>
          <a:prstGeom prst="roundRect">
            <a:avLst/>
          </a:prstGeom>
          <a:noFill/>
          <a:ln>
            <a:solidFill>
              <a:schemeClr val="tx1"/>
            </a:solidFill>
          </a:ln>
        </p:spPr>
        <p:txBody>
          <a:bodyPr wrap="square" rtlCol="0">
            <a:spAutoFit/>
          </a:bodyPr>
          <a:lstStyle/>
          <a:p>
            <a:r>
              <a:rPr lang="en-GB" sz="1000" b="1" dirty="0">
                <a:latin typeface="Arial" panose="020B0604020202020204" pitchFamily="34" charset="0"/>
                <a:cs typeface="Arial" panose="020B0604020202020204" pitchFamily="34" charset="0"/>
              </a:rPr>
              <a:t>Virtues</a:t>
            </a:r>
          </a:p>
          <a:p>
            <a:r>
              <a:rPr kumimoji="0" lang="en-GB" altLang="en-US" sz="10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Through the curriculum we will work with students to develop good sense and those virtuous qualities that will enable them to be successful, well-rounded individuals.  </a:t>
            </a:r>
            <a:r>
              <a:rPr kumimoji="0" lang="en-GB" altLang="en-US" sz="1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p>
        </p:txBody>
      </p:sp>
      <p:sp>
        <p:nvSpPr>
          <p:cNvPr id="106" name="TextBox 105">
            <a:extLst>
              <a:ext uri="{FF2B5EF4-FFF2-40B4-BE49-F238E27FC236}">
                <a16:creationId xmlns:a16="http://schemas.microsoft.com/office/drawing/2014/main" id="{7D19994F-7D4F-4265-AFB4-66592298E6BE}"/>
              </a:ext>
            </a:extLst>
          </p:cNvPr>
          <p:cNvSpPr txBox="1"/>
          <p:nvPr/>
        </p:nvSpPr>
        <p:spPr>
          <a:xfrm>
            <a:off x="374281" y="188095"/>
            <a:ext cx="11817719" cy="461665"/>
          </a:xfrm>
          <a:prstGeom prst="rect">
            <a:avLst/>
          </a:prstGeom>
          <a:solidFill>
            <a:srgbClr val="FFFF00"/>
          </a:solidFill>
        </p:spPr>
        <p:txBody>
          <a:bodyPr wrap="square">
            <a:spAutoFit/>
          </a:bodyPr>
          <a:lstStyle/>
          <a:p>
            <a:r>
              <a:rPr lang="en-GB" sz="600" b="1" i="1" u="sng"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Art helps us understand ourselves and the world around us.</a:t>
            </a:r>
            <a:endParaRPr lang="en-GB" sz="600" dirty="0">
              <a:effectLst/>
              <a:latin typeface="Arial" panose="020B0604020202020204" pitchFamily="34" charset="0"/>
              <a:ea typeface="Times New Roman" panose="02020603050405020304" pitchFamily="18" charset="0"/>
              <a:cs typeface="Arial" panose="020B0604020202020204" pitchFamily="34" charset="0"/>
            </a:endParaRPr>
          </a:p>
          <a:p>
            <a:r>
              <a:rPr lang="en-GB"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Through studying the artwork of others, students learn to explore the world and its many different cultures and beliefs. Students learn to be tolerant and broaden their own thinking.</a:t>
            </a:r>
            <a:r>
              <a:rPr lang="en-GB" sz="600" dirty="0">
                <a:latin typeface="Arial" panose="020B0604020202020204" pitchFamily="34" charset="0"/>
                <a:ea typeface="Times New Roman" panose="02020603050405020304" pitchFamily="18" charset="0"/>
                <a:cs typeface="Arial" panose="020B0604020202020204" pitchFamily="34" charset="0"/>
              </a:rPr>
              <a:t> </a:t>
            </a:r>
            <a:r>
              <a:rPr lang="en-GB"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Our curriculum is built around the three principles of:</a:t>
            </a:r>
            <a:r>
              <a:rPr lang="en-GB" sz="600" dirty="0">
                <a:latin typeface="Arial" panose="020B0604020202020204" pitchFamily="34" charset="0"/>
                <a:ea typeface="Times New Roman" panose="02020603050405020304" pitchFamily="18" charset="0"/>
                <a:cs typeface="Arial" panose="020B0604020202020204" pitchFamily="34" charset="0"/>
              </a:rPr>
              <a:t> </a:t>
            </a:r>
            <a:r>
              <a:rPr lang="en-GB" sz="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Ignite/ inspire</a:t>
            </a:r>
            <a:r>
              <a:rPr lang="en-GB" sz="600" b="1" dirty="0">
                <a:latin typeface="Arial" panose="020B0604020202020204" pitchFamily="34" charset="0"/>
                <a:ea typeface="Times New Roman" panose="02020603050405020304" pitchFamily="18" charset="0"/>
                <a:cs typeface="Arial" panose="020B0604020202020204" pitchFamily="34" charset="0"/>
              </a:rPr>
              <a:t>, </a:t>
            </a:r>
            <a:r>
              <a:rPr lang="en-GB" sz="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Critique, </a:t>
            </a:r>
            <a:r>
              <a:rPr lang="en-GB" sz="600" b="1" dirty="0">
                <a:latin typeface="Arial" panose="020B0604020202020204" pitchFamily="34" charset="0"/>
                <a:ea typeface="Times New Roman" panose="02020603050405020304" pitchFamily="18" charset="0"/>
                <a:cs typeface="Arial" panose="020B0604020202020204" pitchFamily="34" charset="0"/>
              </a:rPr>
              <a:t> </a:t>
            </a:r>
            <a:r>
              <a:rPr lang="en-GB" sz="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Create</a:t>
            </a:r>
            <a:endParaRPr lang="en-GB" sz="600" b="1" dirty="0">
              <a:effectLst/>
              <a:latin typeface="Arial" panose="020B0604020202020204" pitchFamily="34" charset="0"/>
              <a:ea typeface="Times New Roman" panose="02020603050405020304" pitchFamily="18" charset="0"/>
              <a:cs typeface="Arial" panose="020B0604020202020204" pitchFamily="34" charset="0"/>
            </a:endParaRPr>
          </a:p>
          <a:p>
            <a:r>
              <a:rPr lang="en-GB"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We recap key skills that are embedded at key stage 3 and use the kaizen approach which is the Japanese philosophy of continuous improvement gradually over time- a change for the better). We aim to create an enriching pupil experience, developing resilience and confidence. Our curriculum equips students with the skills and knowledge needed to engage in the creation of Art. Pupils will have their artistic interest ignited through diverse and creative investigations, informed by great artists past and present, and our own artistic discoveries. </a:t>
            </a:r>
            <a:r>
              <a:rPr lang="en-GB" sz="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‘Every child is an artist’ Pablo Picasso</a:t>
            </a:r>
            <a:endParaRPr lang="en-GB" sz="600" b="1"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3" name="Rounded Rectangle 44">
            <a:extLst>
              <a:ext uri="{FF2B5EF4-FFF2-40B4-BE49-F238E27FC236}">
                <a16:creationId xmlns:a16="http://schemas.microsoft.com/office/drawing/2014/main" id="{C312BD33-3934-CFA7-0E44-601FBA4F664D}"/>
              </a:ext>
            </a:extLst>
          </p:cNvPr>
          <p:cNvSpPr/>
          <p:nvPr/>
        </p:nvSpPr>
        <p:spPr>
          <a:xfrm>
            <a:off x="9287904" y="1461571"/>
            <a:ext cx="2659857" cy="95345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Visit an Art Gallery exhibition so that you can see works by great masters and bring ideas to the classroom. Pinterest and Instagram are good, but galleries provide access to renowned artists.</a:t>
            </a:r>
          </a:p>
        </p:txBody>
      </p:sp>
      <p:sp>
        <p:nvSpPr>
          <p:cNvPr id="4" name="Rounded Rectangle 42">
            <a:extLst>
              <a:ext uri="{FF2B5EF4-FFF2-40B4-BE49-F238E27FC236}">
                <a16:creationId xmlns:a16="http://schemas.microsoft.com/office/drawing/2014/main" id="{C62167ED-B4B7-22EE-4FBE-E9AA9716AEFD}"/>
              </a:ext>
            </a:extLst>
          </p:cNvPr>
          <p:cNvSpPr/>
          <p:nvPr/>
        </p:nvSpPr>
        <p:spPr>
          <a:xfrm>
            <a:off x="9211954" y="3085881"/>
            <a:ext cx="2659857" cy="112371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latin typeface="Arial" panose="020B0604020202020204" pitchFamily="34" charset="0"/>
                <a:cs typeface="Arial" panose="020B0604020202020204" pitchFamily="34" charset="0"/>
              </a:rPr>
              <a:t>Watch Art related programmes, such as Sky Arts landscape artist of the year and Sky Arts portrait artist of the year. These can be found on </a:t>
            </a:r>
            <a:r>
              <a:rPr lang="en-GB" sz="1000" dirty="0" err="1">
                <a:solidFill>
                  <a:schemeClr val="tx1"/>
                </a:solidFill>
                <a:latin typeface="Arial" panose="020B0604020202020204" pitchFamily="34" charset="0"/>
                <a:cs typeface="Arial" panose="020B0604020202020204" pitchFamily="34" charset="0"/>
              </a:rPr>
              <a:t>youtube</a:t>
            </a:r>
            <a:r>
              <a:rPr lang="en-GB" sz="1000" dirty="0">
                <a:solidFill>
                  <a:schemeClr val="tx1"/>
                </a:solidFill>
                <a:latin typeface="Arial" panose="020B0604020202020204" pitchFamily="34" charset="0"/>
                <a:cs typeface="Arial" panose="020B0604020202020204" pitchFamily="34" charset="0"/>
              </a:rPr>
              <a:t>. Visit a library in your community and look through Art books. </a:t>
            </a:r>
          </a:p>
        </p:txBody>
      </p:sp>
    </p:spTree>
    <p:extLst>
      <p:ext uri="{BB962C8B-B14F-4D97-AF65-F5344CB8AC3E}">
        <p14:creationId xmlns:p14="http://schemas.microsoft.com/office/powerpoint/2010/main" val="20532332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1905</Words>
  <Application>Microsoft Office PowerPoint</Application>
  <PresentationFormat>Widescreen</PresentationFormat>
  <Paragraphs>219</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Collard</dc:creator>
  <cp:lastModifiedBy>R Wayman</cp:lastModifiedBy>
  <cp:revision>54</cp:revision>
  <cp:lastPrinted>2023-02-28T09:50:43Z</cp:lastPrinted>
  <dcterms:created xsi:type="dcterms:W3CDTF">2023-02-26T19:58:38Z</dcterms:created>
  <dcterms:modified xsi:type="dcterms:W3CDTF">2024-11-11T07:48:16Z</dcterms:modified>
</cp:coreProperties>
</file>