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C87"/>
    <a:srgbClr val="B9B9B9"/>
    <a:srgbClr val="FFC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3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8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11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7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1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1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05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7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6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48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D2966-D349-4430-A65C-E93DC40FDC9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1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vGkvJ3tlhZbgNsaj3M00t57O1YZd56Cn" TargetMode="External"/><Relationship Id="rId2" Type="http://schemas.openxmlformats.org/officeDocument/2006/relationships/hyperlink" Target="https://drive.google.com/drive/folders/1vJ8eY_QN1e0xAjgguhAn91esbFvn2Pdz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drive/folders/1_7T6mJRypsUTEpOcJE9l7KehkUU6Duhb" TargetMode="External"/><Relationship Id="rId4" Type="http://schemas.openxmlformats.org/officeDocument/2006/relationships/hyperlink" Target="https://drive.google.com/drive/folders/1M2Wr6IUbuSDfYR8OW4Wm2I5kaHy02fJ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D0B688BC-D508-4EF9-B774-7A8F12198663}"/>
              </a:ext>
            </a:extLst>
          </p:cNvPr>
          <p:cNvGrpSpPr/>
          <p:nvPr/>
        </p:nvGrpSpPr>
        <p:grpSpPr>
          <a:xfrm>
            <a:off x="0" y="14437"/>
            <a:ext cx="12097871" cy="6829126"/>
            <a:chOff x="-2826" y="0"/>
            <a:chExt cx="12097871" cy="682912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1DB4514-9125-46B1-8B31-E79B6629F86D}"/>
                </a:ext>
              </a:extLst>
            </p:cNvPr>
            <p:cNvGrpSpPr/>
            <p:nvPr/>
          </p:nvGrpSpPr>
          <p:grpSpPr>
            <a:xfrm>
              <a:off x="-2826" y="0"/>
              <a:ext cx="12097871" cy="6829126"/>
              <a:chOff x="-18610" y="-464267"/>
              <a:chExt cx="11937910" cy="7950878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2746378" y="93985"/>
                <a:ext cx="2941162" cy="34051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AMBITION</a:t>
                </a: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9144720" y="93985"/>
                <a:ext cx="2774580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OPPORTUNITY AND FAITH</a:t>
                </a: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2319898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LEARNING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16200000">
                <a:off x="-3809383" y="3326506"/>
                <a:ext cx="7950878" cy="369332"/>
              </a:xfrm>
              <a:prstGeom prst="rect">
                <a:avLst/>
              </a:prstGeom>
              <a:solidFill>
                <a:srgbClr val="942C87"/>
              </a:solidFill>
              <a:ln>
                <a:solidFill>
                  <a:srgbClr val="942C87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SUBJECT- RELIGIOUS EDUCATION 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4361326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ASSESSMENT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316606" y="576371"/>
                <a:ext cx="2485299" cy="5788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CAN I SUPPORT </a:t>
                </a:r>
              </a:p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 HOME</a:t>
                </a: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247438" y="2080276"/>
                <a:ext cx="1807200" cy="3369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11 PPEs</a:t>
                </a: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247056" y="2043097"/>
                <a:ext cx="2624400" cy="107042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2"/>
                  </a:rPr>
                  <a:t>Paper 1 Catholic Christianity Revision Resources</a:t>
                </a:r>
              </a:p>
              <a:p>
                <a:pPr algn="ctr"/>
                <a:r>
                  <a:rPr lang="en-GB" sz="1200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Paper 2 Themes Revision Resources  </a:t>
                </a:r>
                <a:endParaRPr lang="en-GB" sz="1200" dirty="0">
                  <a:solidFill>
                    <a:srgbClr val="942C8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254371" y="2582912"/>
                <a:ext cx="1807200" cy="120917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Paper 1 Catholic Christianity – Eschatology</a:t>
                </a:r>
              </a:p>
              <a:p>
                <a:pPr algn="ctr"/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2247435" y="3989776"/>
                <a:ext cx="1807200" cy="3369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Bellarmine </a:t>
                </a:r>
                <a:r>
                  <a:rPr lang="en-GB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Programme</a:t>
                </a:r>
                <a:r>
                  <a:rPr lang="en-US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16051" y="307728"/>
                <a:ext cx="1358735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11</a:t>
                </a: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4244879" y="1369128"/>
                <a:ext cx="1807200" cy="515388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Key words test.</a:t>
                </a:r>
              </a:p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12 mark questions</a:t>
                </a:r>
                <a:endParaRPr lang="en-GB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4265750" y="2054882"/>
                <a:ext cx="1807200" cy="911840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 Catholic Christianity Paper – 4 x 24 mark assessments 1h 45 </a:t>
                </a:r>
              </a:p>
              <a:p>
                <a:pPr algn="ctr"/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 Themes paper 50 mins </a:t>
                </a:r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9219667" y="3294391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11 Intervention Evening</a:t>
                </a: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9219667" y="1403193"/>
                <a:ext cx="262468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Visiting Speaker</a:t>
                </a:r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2995409-A3F1-4E9C-8B2F-F2090A4AC5B1}"/>
                  </a:ext>
                </a:extLst>
              </p:cNvPr>
              <p:cNvGrpSpPr/>
              <p:nvPr/>
            </p:nvGrpSpPr>
            <p:grpSpPr>
              <a:xfrm>
                <a:off x="516052" y="1375942"/>
                <a:ext cx="1541145" cy="1403350"/>
                <a:chOff x="0" y="0"/>
                <a:chExt cx="1541145" cy="1403350"/>
              </a:xfrm>
            </p:grpSpPr>
            <p:grpSp>
              <p:nvGrpSpPr>
                <p:cNvPr id="90" name="Group 89">
                  <a:extLst>
                    <a:ext uri="{FF2B5EF4-FFF2-40B4-BE49-F238E27FC236}">
                      <a16:creationId xmlns:a16="http://schemas.microsoft.com/office/drawing/2014/main" id="{498BE5F2-499E-4240-BFE3-BC7951E5CDAA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2" name="Content Placeholder 4">
                    <a:extLst>
                      <a:ext uri="{FF2B5EF4-FFF2-40B4-BE49-F238E27FC236}">
                        <a16:creationId xmlns:a16="http://schemas.microsoft.com/office/drawing/2014/main" id="{7D05A3FF-824B-42B7-801A-34544C385159}"/>
                      </a:ext>
                    </a:extLst>
                  </p:cNvPr>
                  <p:cNvPicPr/>
                  <p:nvPr/>
                </p:nvPicPr>
                <p:blipFill rotWithShape="1">
                  <a:blip r:embed="rId4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5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3" name="TextBox 11">
                    <a:extLst>
                      <a:ext uri="{FF2B5EF4-FFF2-40B4-BE49-F238E27FC236}">
                        <a16:creationId xmlns:a16="http://schemas.microsoft.com/office/drawing/2014/main" id="{A3B11201-3A8E-4E33-8274-CC7AEAFBA5EC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1" name="TextBox 17">
                  <a:extLst>
                    <a:ext uri="{FF2B5EF4-FFF2-40B4-BE49-F238E27FC236}">
                      <a16:creationId xmlns:a16="http://schemas.microsoft.com/office/drawing/2014/main" id="{21A632E2-6C17-460C-87AF-A3C663308962}"/>
                    </a:ext>
                  </a:extLst>
                </p:cNvPr>
                <p:cNvSpPr txBox="1"/>
                <p:nvPr/>
              </p:nvSpPr>
              <p:spPr>
                <a:xfrm>
                  <a:off x="191518" y="333654"/>
                  <a:ext cx="1133475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AUTUMN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B83C5640-EEDC-4823-A57F-DB14078B13DC}"/>
                  </a:ext>
                </a:extLst>
              </p:cNvPr>
              <p:cNvGrpSpPr/>
              <p:nvPr/>
            </p:nvGrpSpPr>
            <p:grpSpPr>
              <a:xfrm>
                <a:off x="518712" y="3225248"/>
                <a:ext cx="1541145" cy="1403350"/>
                <a:chOff x="0" y="0"/>
                <a:chExt cx="1541145" cy="1403350"/>
              </a:xfrm>
            </p:grpSpPr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ADBF4D05-938B-43E8-884A-41C52F333F10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7" name="Content Placeholder 4">
                    <a:extLst>
                      <a:ext uri="{FF2B5EF4-FFF2-40B4-BE49-F238E27FC236}">
                        <a16:creationId xmlns:a16="http://schemas.microsoft.com/office/drawing/2014/main" id="{0DE07473-A2D9-424A-8D4C-C36437CEE493}"/>
                      </a:ext>
                    </a:extLst>
                  </p:cNvPr>
                  <p:cNvPicPr/>
                  <p:nvPr/>
                </p:nvPicPr>
                <p:blipFill rotWithShape="1">
                  <a:blip r:embed="rId4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5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8" name="TextBox 11">
                    <a:extLst>
                      <a:ext uri="{FF2B5EF4-FFF2-40B4-BE49-F238E27FC236}">
                        <a16:creationId xmlns:a16="http://schemas.microsoft.com/office/drawing/2014/main" id="{9A3E6284-D975-4197-BFE1-1D896009B783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6" name="TextBox 17">
                  <a:extLst>
                    <a:ext uri="{FF2B5EF4-FFF2-40B4-BE49-F238E27FC236}">
                      <a16:creationId xmlns:a16="http://schemas.microsoft.com/office/drawing/2014/main" id="{E507A01D-8AC6-4C0E-BC36-0B73B229030B}"/>
                    </a:ext>
                  </a:extLst>
                </p:cNvPr>
                <p:cNvSpPr txBox="1"/>
                <p:nvPr/>
              </p:nvSpPr>
              <p:spPr>
                <a:xfrm>
                  <a:off x="197511" y="277978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SPRING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4" name="Rounded Rectangle 44">
                <a:extLst>
                  <a:ext uri="{FF2B5EF4-FFF2-40B4-BE49-F238E27FC236}">
                    <a16:creationId xmlns:a16="http://schemas.microsoft.com/office/drawing/2014/main" id="{F2259ED5-E558-4331-98ED-34B40C7516E0}"/>
                  </a:ext>
                </a:extLst>
              </p:cNvPr>
              <p:cNvSpPr/>
              <p:nvPr/>
            </p:nvSpPr>
            <p:spPr>
              <a:xfrm>
                <a:off x="9219667" y="2332721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11 Retreat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0C75CA-1E51-4F0F-A89F-F79AA8B5457B}"/>
                </a:ext>
              </a:extLst>
            </p:cNvPr>
            <p:cNvSpPr txBox="1"/>
            <p:nvPr/>
          </p:nvSpPr>
          <p:spPr>
            <a:xfrm>
              <a:off x="1063660" y="6284623"/>
              <a:ext cx="10707235" cy="4426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Virtues</a:t>
              </a:r>
            </a:p>
            <a:p>
              <a:r>
                <a:rPr kumimoji="0" lang="en-GB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Through the curriculum we will work with students to develop good sense and those virtuous qualities that will enable them to be successful, well-rounded individuals.  </a:t>
              </a:r>
              <a:r>
                <a:rPr kumimoji="0" lang="en-GB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32B00A2-E3DC-4815-8FE5-4BB829C55484}"/>
                </a:ext>
              </a:extLst>
            </p:cNvPr>
            <p:cNvSpPr txBox="1"/>
            <p:nvPr/>
          </p:nvSpPr>
          <p:spPr>
            <a:xfrm>
              <a:off x="532417" y="34105"/>
              <a:ext cx="11103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ST MARY’S MENSTON </a:t>
              </a:r>
            </a:p>
          </p:txBody>
        </p:sp>
      </p:grpSp>
      <p:sp>
        <p:nvSpPr>
          <p:cNvPr id="4" name="Rounded Rectangle 24">
            <a:extLst>
              <a:ext uri="{FF2B5EF4-FFF2-40B4-BE49-F238E27FC236}">
                <a16:creationId xmlns:a16="http://schemas.microsoft.com/office/drawing/2014/main" id="{73AC537E-FC4C-CB50-D3C5-500349579A61}"/>
              </a:ext>
            </a:extLst>
          </p:cNvPr>
          <p:cNvSpPr/>
          <p:nvPr/>
        </p:nvSpPr>
        <p:spPr>
          <a:xfrm>
            <a:off x="6376122" y="1546327"/>
            <a:ext cx="2659565" cy="51077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200" dirty="0">
                <a:solidFill>
                  <a:srgbClr val="942C87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Paper 2 Judaism </a:t>
            </a:r>
            <a:r>
              <a:rPr lang="en-GB" sz="1200" dirty="0" err="1">
                <a:solidFill>
                  <a:srgbClr val="942C87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Belieifs</a:t>
            </a:r>
            <a:r>
              <a:rPr lang="en-GB" sz="1200" dirty="0">
                <a:solidFill>
                  <a:srgbClr val="942C87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and Practices Revision Resources </a:t>
            </a:r>
            <a:endParaRPr lang="en-GB" sz="1200" dirty="0">
              <a:solidFill>
                <a:srgbClr val="942C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23">
            <a:extLst>
              <a:ext uri="{FF2B5EF4-FFF2-40B4-BE49-F238E27FC236}">
                <a16:creationId xmlns:a16="http://schemas.microsoft.com/office/drawing/2014/main" id="{8EE3156A-FC0A-30D1-F2F4-4124AD7FD32C}"/>
              </a:ext>
            </a:extLst>
          </p:cNvPr>
          <p:cNvSpPr/>
          <p:nvPr/>
        </p:nvSpPr>
        <p:spPr>
          <a:xfrm>
            <a:off x="4354615" y="3742392"/>
            <a:ext cx="1831415" cy="380219"/>
          </a:xfrm>
          <a:prstGeom prst="roundRect">
            <a:avLst/>
          </a:prstGeom>
          <a:solidFill>
            <a:srgbClr val="942C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Key words test.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12 mark questions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24">
            <a:extLst>
              <a:ext uri="{FF2B5EF4-FFF2-40B4-BE49-F238E27FC236}">
                <a16:creationId xmlns:a16="http://schemas.microsoft.com/office/drawing/2014/main" id="{E2319C93-8653-4A16-BFFC-AC63D9647195}"/>
              </a:ext>
            </a:extLst>
          </p:cNvPr>
          <p:cNvSpPr/>
          <p:nvPr/>
        </p:nvSpPr>
        <p:spPr>
          <a:xfrm>
            <a:off x="6349621" y="3472800"/>
            <a:ext cx="2659565" cy="9194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200" dirty="0">
                <a:solidFill>
                  <a:srgbClr val="942C87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Paper 1 Catholic Christianity Revision Resources</a:t>
            </a:r>
          </a:p>
          <a:p>
            <a:pPr algn="ctr"/>
            <a:r>
              <a:rPr lang="en-GB" sz="1200" dirty="0">
                <a:solidFill>
                  <a:srgbClr val="942C87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Paper 2 Themes Revision Resources  </a:t>
            </a:r>
            <a:endParaRPr lang="en-GB" sz="1200" dirty="0">
              <a:solidFill>
                <a:srgbClr val="942C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25">
            <a:extLst>
              <a:ext uri="{FF2B5EF4-FFF2-40B4-BE49-F238E27FC236}">
                <a16:creationId xmlns:a16="http://schemas.microsoft.com/office/drawing/2014/main" id="{C2D4BFDE-A105-94AA-A442-28102A861F61}"/>
              </a:ext>
            </a:extLst>
          </p:cNvPr>
          <p:cNvSpPr/>
          <p:nvPr/>
        </p:nvSpPr>
        <p:spPr>
          <a:xfrm>
            <a:off x="2296411" y="1469710"/>
            <a:ext cx="1831415" cy="6640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Judaism Beliefs and Practices – Bellarmine Programme </a:t>
            </a:r>
          </a:p>
        </p:txBody>
      </p:sp>
    </p:spTree>
    <p:extLst>
      <p:ext uri="{BB962C8B-B14F-4D97-AF65-F5344CB8AC3E}">
        <p14:creationId xmlns:p14="http://schemas.microsoft.com/office/powerpoint/2010/main" val="43085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D0B688BC-D508-4EF9-B774-7A8F12198663}"/>
              </a:ext>
            </a:extLst>
          </p:cNvPr>
          <p:cNvGrpSpPr/>
          <p:nvPr/>
        </p:nvGrpSpPr>
        <p:grpSpPr>
          <a:xfrm>
            <a:off x="0" y="14437"/>
            <a:ext cx="12097871" cy="6829126"/>
            <a:chOff x="-2826" y="0"/>
            <a:chExt cx="12097871" cy="682912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1DB4514-9125-46B1-8B31-E79B6629F86D}"/>
                </a:ext>
              </a:extLst>
            </p:cNvPr>
            <p:cNvGrpSpPr/>
            <p:nvPr/>
          </p:nvGrpSpPr>
          <p:grpSpPr>
            <a:xfrm>
              <a:off x="-2826" y="0"/>
              <a:ext cx="12097871" cy="6829126"/>
              <a:chOff x="-18610" y="-464267"/>
              <a:chExt cx="11937910" cy="7950878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2746378" y="93985"/>
                <a:ext cx="2941162" cy="34051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AMBITION</a:t>
                </a: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9144720" y="93985"/>
                <a:ext cx="2774580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OPPORTUNITY AND FAITH</a:t>
                </a: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2319898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LEARNING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16200000">
                <a:off x="-3809383" y="3326506"/>
                <a:ext cx="7950878" cy="369332"/>
              </a:xfrm>
              <a:prstGeom prst="rect">
                <a:avLst/>
              </a:prstGeom>
              <a:solidFill>
                <a:srgbClr val="942C87"/>
              </a:solidFill>
              <a:ln>
                <a:solidFill>
                  <a:srgbClr val="942C87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SUBJECT- RELIGIOUS EDUCATION 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4361326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ASSESSMENT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316606" y="576371"/>
                <a:ext cx="2485299" cy="5788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CAN I SUPPORT </a:t>
                </a:r>
              </a:p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 HOME</a:t>
                </a: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193993" y="1104063"/>
                <a:ext cx="1807200" cy="77308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Paper 1 Catholic Christianity – </a:t>
                </a:r>
              </a:p>
              <a:p>
                <a:pPr algn="ctr"/>
                <a:r>
                  <a:rPr lang="en-US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Creation </a:t>
                </a:r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172918" y="1945611"/>
                <a:ext cx="1863904" cy="77308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Paper 1 Catholic Christianity – Incarnation </a:t>
                </a:r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181726" y="2774764"/>
                <a:ext cx="1879250" cy="77308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Paper 1 Catholic Christianity – Redemption </a:t>
                </a:r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2201269" y="3659271"/>
                <a:ext cx="1807200" cy="55503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Paper 2 – Themes – Relationships </a:t>
                </a:r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16051" y="335695"/>
                <a:ext cx="1358735" cy="34051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10</a:t>
                </a:r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4227195" y="5289512"/>
                <a:ext cx="1807200" cy="629960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Key words test.</a:t>
                </a:r>
              </a:p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12 mark questions</a:t>
                </a:r>
              </a:p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Year 10 Exam (topics TBC</a:t>
                </a:r>
                <a:r>
                  <a:rPr lang="en-US" sz="1100" dirty="0"/>
                  <a:t>)</a:t>
                </a:r>
                <a:endParaRPr lang="en-GB" sz="1100" dirty="0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4251152" y="3671679"/>
                <a:ext cx="1807200" cy="713615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Key words test.</a:t>
                </a:r>
              </a:p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24 mark assessment.  12 mark questions</a:t>
                </a:r>
                <a:endParaRPr lang="en-GB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4244878" y="1983952"/>
                <a:ext cx="1807200" cy="783193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Mr</a:t>
                </a:r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MacMillan </a:t>
                </a:r>
              </a:p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Key words test.</a:t>
                </a:r>
              </a:p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24 mark assessment.  12 mark questions</a:t>
                </a:r>
                <a:endParaRPr lang="en-GB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9219666" y="4162919"/>
                <a:ext cx="262468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10 Retreat</a:t>
                </a: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9219666" y="1813691"/>
                <a:ext cx="262468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Visiting Speaker</a:t>
                </a:r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2995409-A3F1-4E9C-8B2F-F2090A4AC5B1}"/>
                  </a:ext>
                </a:extLst>
              </p:cNvPr>
              <p:cNvGrpSpPr/>
              <p:nvPr/>
            </p:nvGrpSpPr>
            <p:grpSpPr>
              <a:xfrm>
                <a:off x="516052" y="1375942"/>
                <a:ext cx="1541145" cy="1403350"/>
                <a:chOff x="0" y="0"/>
                <a:chExt cx="1541145" cy="1403350"/>
              </a:xfrm>
            </p:grpSpPr>
            <p:grpSp>
              <p:nvGrpSpPr>
                <p:cNvPr id="90" name="Group 89">
                  <a:extLst>
                    <a:ext uri="{FF2B5EF4-FFF2-40B4-BE49-F238E27FC236}">
                      <a16:creationId xmlns:a16="http://schemas.microsoft.com/office/drawing/2014/main" id="{498BE5F2-499E-4240-BFE3-BC7951E5CDAA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2" name="Content Placeholder 4">
                    <a:extLst>
                      <a:ext uri="{FF2B5EF4-FFF2-40B4-BE49-F238E27FC236}">
                        <a16:creationId xmlns:a16="http://schemas.microsoft.com/office/drawing/2014/main" id="{7D05A3FF-824B-42B7-801A-34544C385159}"/>
                      </a:ext>
                    </a:extLst>
                  </p:cNvPr>
                  <p:cNvPicPr/>
                  <p:nvPr/>
                </p:nvPicPr>
                <p:blipFill rotWithShape="1">
                  <a:blip r:embed="rId2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3" name="TextBox 11">
                    <a:extLst>
                      <a:ext uri="{FF2B5EF4-FFF2-40B4-BE49-F238E27FC236}">
                        <a16:creationId xmlns:a16="http://schemas.microsoft.com/office/drawing/2014/main" id="{A3B11201-3A8E-4E33-8274-CC7AEAFBA5EC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1" name="TextBox 17">
                  <a:extLst>
                    <a:ext uri="{FF2B5EF4-FFF2-40B4-BE49-F238E27FC236}">
                      <a16:creationId xmlns:a16="http://schemas.microsoft.com/office/drawing/2014/main" id="{21A632E2-6C17-460C-87AF-A3C663308962}"/>
                    </a:ext>
                  </a:extLst>
                </p:cNvPr>
                <p:cNvSpPr txBox="1"/>
                <p:nvPr/>
              </p:nvSpPr>
              <p:spPr>
                <a:xfrm>
                  <a:off x="191518" y="333654"/>
                  <a:ext cx="1133475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AUTUMN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B83C5640-EEDC-4823-A57F-DB14078B13DC}"/>
                  </a:ext>
                </a:extLst>
              </p:cNvPr>
              <p:cNvGrpSpPr/>
              <p:nvPr/>
            </p:nvGrpSpPr>
            <p:grpSpPr>
              <a:xfrm>
                <a:off x="518712" y="3225248"/>
                <a:ext cx="1541145" cy="1403350"/>
                <a:chOff x="0" y="0"/>
                <a:chExt cx="1541145" cy="1403350"/>
              </a:xfrm>
            </p:grpSpPr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ADBF4D05-938B-43E8-884A-41C52F333F10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7" name="Content Placeholder 4">
                    <a:extLst>
                      <a:ext uri="{FF2B5EF4-FFF2-40B4-BE49-F238E27FC236}">
                        <a16:creationId xmlns:a16="http://schemas.microsoft.com/office/drawing/2014/main" id="{0DE07473-A2D9-424A-8D4C-C36437CEE493}"/>
                      </a:ext>
                    </a:extLst>
                  </p:cNvPr>
                  <p:cNvPicPr/>
                  <p:nvPr/>
                </p:nvPicPr>
                <p:blipFill rotWithShape="1">
                  <a:blip r:embed="rId2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8" name="TextBox 11">
                    <a:extLst>
                      <a:ext uri="{FF2B5EF4-FFF2-40B4-BE49-F238E27FC236}">
                        <a16:creationId xmlns:a16="http://schemas.microsoft.com/office/drawing/2014/main" id="{9A3E6284-D975-4197-BFE1-1D896009B783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6" name="TextBox 17">
                  <a:extLst>
                    <a:ext uri="{FF2B5EF4-FFF2-40B4-BE49-F238E27FC236}">
                      <a16:creationId xmlns:a16="http://schemas.microsoft.com/office/drawing/2014/main" id="{E507A01D-8AC6-4C0E-BC36-0B73B229030B}"/>
                    </a:ext>
                  </a:extLst>
                </p:cNvPr>
                <p:cNvSpPr txBox="1"/>
                <p:nvPr/>
              </p:nvSpPr>
              <p:spPr>
                <a:xfrm>
                  <a:off x="197511" y="277978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SPRING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69CEFB66-FCAE-4035-BCF2-54636EBA8F03}"/>
                  </a:ext>
                </a:extLst>
              </p:cNvPr>
              <p:cNvGrpSpPr/>
              <p:nvPr/>
            </p:nvGrpSpPr>
            <p:grpSpPr>
              <a:xfrm>
                <a:off x="516052" y="5161955"/>
                <a:ext cx="1541145" cy="1403350"/>
                <a:chOff x="0" y="0"/>
                <a:chExt cx="1541145" cy="1403350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D820022A-4917-438C-AA84-354DA7C70538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102" name="Content Placeholder 4">
                    <a:extLst>
                      <a:ext uri="{FF2B5EF4-FFF2-40B4-BE49-F238E27FC236}">
                        <a16:creationId xmlns:a16="http://schemas.microsoft.com/office/drawing/2014/main" id="{38921B69-8A27-49D0-8E10-EE1613E665C1}"/>
                      </a:ext>
                    </a:extLst>
                  </p:cNvPr>
                  <p:cNvPicPr/>
                  <p:nvPr/>
                </p:nvPicPr>
                <p:blipFill rotWithShape="1">
                  <a:blip r:embed="rId2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103" name="TextBox 11">
                    <a:extLst>
                      <a:ext uri="{FF2B5EF4-FFF2-40B4-BE49-F238E27FC236}">
                        <a16:creationId xmlns:a16="http://schemas.microsoft.com/office/drawing/2014/main" id="{6F9B619A-B7F4-4B43-8078-328A789AF713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01" name="TextBox 17">
                  <a:extLst>
                    <a:ext uri="{FF2B5EF4-FFF2-40B4-BE49-F238E27FC236}">
                      <a16:creationId xmlns:a16="http://schemas.microsoft.com/office/drawing/2014/main" id="{5886278B-E7C5-4BCD-9669-19EA39499928}"/>
                    </a:ext>
                  </a:extLst>
                </p:cNvPr>
                <p:cNvSpPr txBox="1"/>
                <p:nvPr/>
              </p:nvSpPr>
              <p:spPr>
                <a:xfrm>
                  <a:off x="182880" y="285293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SUMMER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0C75CA-1E51-4F0F-A89F-F79AA8B5457B}"/>
                </a:ext>
              </a:extLst>
            </p:cNvPr>
            <p:cNvSpPr txBox="1"/>
            <p:nvPr/>
          </p:nvSpPr>
          <p:spPr>
            <a:xfrm>
              <a:off x="1063660" y="6284623"/>
              <a:ext cx="10707235" cy="4426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Virtues</a:t>
              </a:r>
            </a:p>
            <a:p>
              <a:r>
                <a:rPr kumimoji="0" lang="en-GB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Through the curriculum we will work with students to develop good sense and those virtuous qualities that will enable them to be successful, well-rounded individuals.  </a:t>
              </a:r>
              <a:r>
                <a:rPr kumimoji="0" lang="en-GB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32B00A2-E3DC-4815-8FE5-4BB829C55484}"/>
                </a:ext>
              </a:extLst>
            </p:cNvPr>
            <p:cNvSpPr txBox="1"/>
            <p:nvPr/>
          </p:nvSpPr>
          <p:spPr>
            <a:xfrm>
              <a:off x="532417" y="34105"/>
              <a:ext cx="11103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ST MARY’S MENSTON </a:t>
              </a:r>
            </a:p>
          </p:txBody>
        </p:sp>
      </p:grpSp>
      <p:sp>
        <p:nvSpPr>
          <p:cNvPr id="52" name="Rounded Rectangle 24">
            <a:extLst>
              <a:ext uri="{FF2B5EF4-FFF2-40B4-BE49-F238E27FC236}">
                <a16:creationId xmlns:a16="http://schemas.microsoft.com/office/drawing/2014/main" id="{5EB674EB-7214-44F0-871C-6261C1326175}"/>
              </a:ext>
            </a:extLst>
          </p:cNvPr>
          <p:cNvSpPr/>
          <p:nvPr/>
        </p:nvSpPr>
        <p:spPr>
          <a:xfrm>
            <a:off x="6344821" y="1471991"/>
            <a:ext cx="2659565" cy="5448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400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Paper 1 Creation Resources 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</a:t>
            </a:r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– Mr Macmillan Revise </a:t>
            </a:r>
          </a:p>
        </p:txBody>
      </p:sp>
      <p:sp>
        <p:nvSpPr>
          <p:cNvPr id="55" name="Rounded Rectangle 24">
            <a:extLst>
              <a:ext uri="{FF2B5EF4-FFF2-40B4-BE49-F238E27FC236}">
                <a16:creationId xmlns:a16="http://schemas.microsoft.com/office/drawing/2014/main" id="{91F7FA13-F848-4BB4-9E5A-74FA38FBD4ED}"/>
              </a:ext>
            </a:extLst>
          </p:cNvPr>
          <p:cNvSpPr/>
          <p:nvPr/>
        </p:nvSpPr>
        <p:spPr>
          <a:xfrm>
            <a:off x="6388488" y="3701861"/>
            <a:ext cx="2659565" cy="3064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Paper 2 Relationship Resources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38">
            <a:extLst>
              <a:ext uri="{FF2B5EF4-FFF2-40B4-BE49-F238E27FC236}">
                <a16:creationId xmlns:a16="http://schemas.microsoft.com/office/drawing/2014/main" id="{3ED3EE74-40DB-B466-D58C-3F60C9BA15A2}"/>
              </a:ext>
            </a:extLst>
          </p:cNvPr>
          <p:cNvSpPr/>
          <p:nvPr/>
        </p:nvSpPr>
        <p:spPr>
          <a:xfrm>
            <a:off x="4334567" y="1362248"/>
            <a:ext cx="1831415" cy="672696"/>
          </a:xfrm>
          <a:prstGeom prst="roundRect">
            <a:avLst/>
          </a:prstGeom>
          <a:solidFill>
            <a:srgbClr val="942C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MacMillan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Key words test.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24 mark assessment.  12 mark questions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38">
            <a:extLst>
              <a:ext uri="{FF2B5EF4-FFF2-40B4-BE49-F238E27FC236}">
                <a16:creationId xmlns:a16="http://schemas.microsoft.com/office/drawing/2014/main" id="{4D80AE2F-B287-84B2-8F2C-3A7246D9697B}"/>
              </a:ext>
            </a:extLst>
          </p:cNvPr>
          <p:cNvSpPr/>
          <p:nvPr/>
        </p:nvSpPr>
        <p:spPr>
          <a:xfrm>
            <a:off x="4326974" y="2844839"/>
            <a:ext cx="1831415" cy="672696"/>
          </a:xfrm>
          <a:prstGeom prst="roundRect">
            <a:avLst/>
          </a:prstGeom>
          <a:solidFill>
            <a:srgbClr val="942C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MacMillan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Key words test.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24 mark assessment.  12 mark questions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24">
            <a:extLst>
              <a:ext uri="{FF2B5EF4-FFF2-40B4-BE49-F238E27FC236}">
                <a16:creationId xmlns:a16="http://schemas.microsoft.com/office/drawing/2014/main" id="{DE746E81-FDE8-3C27-FD0A-A2567AAABCB6}"/>
              </a:ext>
            </a:extLst>
          </p:cNvPr>
          <p:cNvSpPr/>
          <p:nvPr/>
        </p:nvSpPr>
        <p:spPr>
          <a:xfrm>
            <a:off x="6394223" y="2197670"/>
            <a:ext cx="2659565" cy="5448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400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Paper 1 Incarnation Resources 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</a:t>
            </a:r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Incarnation – Mr Macmillan Revise </a:t>
            </a:r>
          </a:p>
        </p:txBody>
      </p:sp>
      <p:sp>
        <p:nvSpPr>
          <p:cNvPr id="5" name="Rounded Rectangle 24">
            <a:extLst>
              <a:ext uri="{FF2B5EF4-FFF2-40B4-BE49-F238E27FC236}">
                <a16:creationId xmlns:a16="http://schemas.microsoft.com/office/drawing/2014/main" id="{6C0B3498-6809-1FE5-1C78-470624A5D3C0}"/>
              </a:ext>
            </a:extLst>
          </p:cNvPr>
          <p:cNvSpPr/>
          <p:nvPr/>
        </p:nvSpPr>
        <p:spPr>
          <a:xfrm>
            <a:off x="6354907" y="2900852"/>
            <a:ext cx="2659565" cy="5448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400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Paper 1 Triune Resources 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</a:t>
            </a:r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Triune – Mr Macmillan Revise </a:t>
            </a:r>
          </a:p>
        </p:txBody>
      </p:sp>
      <p:sp>
        <p:nvSpPr>
          <p:cNvPr id="12" name="Rounded Rectangle 22">
            <a:extLst>
              <a:ext uri="{FF2B5EF4-FFF2-40B4-BE49-F238E27FC236}">
                <a16:creationId xmlns:a16="http://schemas.microsoft.com/office/drawing/2014/main" id="{26738BC8-50AE-CC7B-B526-210F19D6CD1F}"/>
              </a:ext>
            </a:extLst>
          </p:cNvPr>
          <p:cNvSpPr/>
          <p:nvPr/>
        </p:nvSpPr>
        <p:spPr>
          <a:xfrm>
            <a:off x="2207996" y="4152229"/>
            <a:ext cx="1888879" cy="6640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1 Catholic Christianity – Church and KOG 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22">
            <a:extLst>
              <a:ext uri="{FF2B5EF4-FFF2-40B4-BE49-F238E27FC236}">
                <a16:creationId xmlns:a16="http://schemas.microsoft.com/office/drawing/2014/main" id="{AF3226AC-0241-3C9F-A023-C3DC8F21C60E}"/>
              </a:ext>
            </a:extLst>
          </p:cNvPr>
          <p:cNvSpPr/>
          <p:nvPr/>
        </p:nvSpPr>
        <p:spPr>
          <a:xfrm>
            <a:off x="2237594" y="4936213"/>
            <a:ext cx="1888879" cy="47672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1 Catholic Christianity – Triune 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30">
            <a:extLst>
              <a:ext uri="{FF2B5EF4-FFF2-40B4-BE49-F238E27FC236}">
                <a16:creationId xmlns:a16="http://schemas.microsoft.com/office/drawing/2014/main" id="{E38FF77A-E311-7003-375A-63F4C10AB175}"/>
              </a:ext>
            </a:extLst>
          </p:cNvPr>
          <p:cNvSpPr/>
          <p:nvPr/>
        </p:nvSpPr>
        <p:spPr>
          <a:xfrm>
            <a:off x="2206136" y="5508385"/>
            <a:ext cx="1928114" cy="6640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2 Themes – Religion, Peace and Conflict  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30">
            <a:extLst>
              <a:ext uri="{FF2B5EF4-FFF2-40B4-BE49-F238E27FC236}">
                <a16:creationId xmlns:a16="http://schemas.microsoft.com/office/drawing/2014/main" id="{420B85C6-8482-47E0-945D-B405CFF9565D}"/>
              </a:ext>
            </a:extLst>
          </p:cNvPr>
          <p:cNvSpPr/>
          <p:nvPr/>
        </p:nvSpPr>
        <p:spPr>
          <a:xfrm>
            <a:off x="2249624" y="3563190"/>
            <a:ext cx="1831415" cy="47672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2  Themes – Relationships 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38">
            <a:extLst>
              <a:ext uri="{FF2B5EF4-FFF2-40B4-BE49-F238E27FC236}">
                <a16:creationId xmlns:a16="http://schemas.microsoft.com/office/drawing/2014/main" id="{EC41BFF4-D9CE-E998-A982-6BB77D140B6E}"/>
              </a:ext>
            </a:extLst>
          </p:cNvPr>
          <p:cNvSpPr/>
          <p:nvPr/>
        </p:nvSpPr>
        <p:spPr>
          <a:xfrm>
            <a:off x="4320615" y="4222082"/>
            <a:ext cx="1831415" cy="672696"/>
          </a:xfrm>
          <a:prstGeom prst="roundRect">
            <a:avLst/>
          </a:prstGeom>
          <a:solidFill>
            <a:srgbClr val="942C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MacMillan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Key words test.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24 mark assessment.  12 mark questions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38">
            <a:extLst>
              <a:ext uri="{FF2B5EF4-FFF2-40B4-BE49-F238E27FC236}">
                <a16:creationId xmlns:a16="http://schemas.microsoft.com/office/drawing/2014/main" id="{C8B060E4-0928-7315-9AA7-879AD0B72A82}"/>
              </a:ext>
            </a:extLst>
          </p:cNvPr>
          <p:cNvSpPr/>
          <p:nvPr/>
        </p:nvSpPr>
        <p:spPr>
          <a:xfrm>
            <a:off x="4292323" y="5533299"/>
            <a:ext cx="1831415" cy="672696"/>
          </a:xfrm>
          <a:prstGeom prst="roundRect">
            <a:avLst/>
          </a:prstGeom>
          <a:solidFill>
            <a:srgbClr val="942C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MacMillan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Key words test.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24 mark assessment.  12 mark questions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4">
            <a:extLst>
              <a:ext uri="{FF2B5EF4-FFF2-40B4-BE49-F238E27FC236}">
                <a16:creationId xmlns:a16="http://schemas.microsoft.com/office/drawing/2014/main" id="{A0BA4852-2A06-4B38-1882-1B2EDF1D333F}"/>
              </a:ext>
            </a:extLst>
          </p:cNvPr>
          <p:cNvSpPr/>
          <p:nvPr/>
        </p:nvSpPr>
        <p:spPr>
          <a:xfrm>
            <a:off x="6313869" y="4298573"/>
            <a:ext cx="2883397" cy="51077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Paper 1 Church and KOG Resources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Church and KOG – Mr Mac Revise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unded Rectangle 24">
            <a:extLst>
              <a:ext uri="{FF2B5EF4-FFF2-40B4-BE49-F238E27FC236}">
                <a16:creationId xmlns:a16="http://schemas.microsoft.com/office/drawing/2014/main" id="{A9F40C69-F417-702D-CF24-0CA65409C827}"/>
              </a:ext>
            </a:extLst>
          </p:cNvPr>
          <p:cNvSpPr/>
          <p:nvPr/>
        </p:nvSpPr>
        <p:spPr>
          <a:xfrm>
            <a:off x="6354907" y="4964955"/>
            <a:ext cx="2659565" cy="51077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Paper 1 Triune Resources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Triune – Mr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Macillan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Revise 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ounded Rectangle 24">
            <a:extLst>
              <a:ext uri="{FF2B5EF4-FFF2-40B4-BE49-F238E27FC236}">
                <a16:creationId xmlns:a16="http://schemas.microsoft.com/office/drawing/2014/main" id="{51A31E0C-4173-2D7E-64B9-2CEDCDE3B9E6}"/>
              </a:ext>
            </a:extLst>
          </p:cNvPr>
          <p:cNvSpPr/>
          <p:nvPr/>
        </p:nvSpPr>
        <p:spPr>
          <a:xfrm>
            <a:off x="6354906" y="5594710"/>
            <a:ext cx="2659565" cy="51077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Paper 2 Religion, Peace and Conflict Resources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460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Widescreen</PresentationFormat>
  <Paragraphs>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Collard</dc:creator>
  <cp:lastModifiedBy>R Wayman</cp:lastModifiedBy>
  <cp:revision>28</cp:revision>
  <cp:lastPrinted>2023-02-28T09:50:43Z</cp:lastPrinted>
  <dcterms:created xsi:type="dcterms:W3CDTF">2023-02-26T19:58:38Z</dcterms:created>
  <dcterms:modified xsi:type="dcterms:W3CDTF">2024-11-11T07:51:10Z</dcterms:modified>
</cp:coreProperties>
</file>