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5" d="100"/>
          <a:sy n="85" d="100"/>
        </p:scale>
        <p:origin x="27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B4FF4F-3E07-4906-A4A3-C7452BDD8AB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80C0072-A170-4867-80E2-ECD10C85C68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126B0D-08C7-4419-9232-6094C16327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E56AA-E9B9-46DD-9224-59E236F1BCBD}" type="datetimeFigureOut">
              <a:rPr lang="en-GB" smtClean="0"/>
              <a:t>25/06/2023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348DEE-ED78-4FB0-9A92-C83A007F29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3DC60D-5908-4BF2-B22F-AD715311B5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59FBA-7D4F-4F46-9052-FF24372EF7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66035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F65C85-957D-45E3-815B-EEF98C1245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26E488E-74AD-4E89-90E6-D41EE4EE246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3EDA56-7A94-42BB-ABCE-C34809C284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E56AA-E9B9-46DD-9224-59E236F1BCBD}" type="datetimeFigureOut">
              <a:rPr lang="en-GB" smtClean="0"/>
              <a:t>25/06/2023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EDC034-E1A0-4DF4-BA5F-3A821A2877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184CE1-F85F-4231-ABD6-23EA275661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59FBA-7D4F-4F46-9052-FF24372EF7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07674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686776D-1317-4405-BF41-BF1A6BC05AF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D5263BE-F29F-45CF-BC5D-C5BE1CAE3CC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837235-FE56-40FB-9C85-15F9A3DBBB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E56AA-E9B9-46DD-9224-59E236F1BCBD}" type="datetimeFigureOut">
              <a:rPr lang="en-GB" smtClean="0"/>
              <a:t>25/06/2023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98C941-A2F5-45BF-8521-8DCCA74B31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48B7A1-2085-45BC-A1F4-23B874D1C5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59FBA-7D4F-4F46-9052-FF24372EF7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45429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0FC51C-E6A3-4946-A18A-CA5B942C20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19739E-B226-4E98-B173-A316579670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6211E5-880B-41CE-BC42-37EF8FA4BF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E56AA-E9B9-46DD-9224-59E236F1BCBD}" type="datetimeFigureOut">
              <a:rPr lang="en-GB" smtClean="0"/>
              <a:t>25/06/2023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4FD08B-66F1-43B8-A00C-54E62EDAE1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F9AF1A-9083-4261-9994-C2F2A3521A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59FBA-7D4F-4F46-9052-FF24372EF7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25816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BEC4A6-8D37-4DA0-AA10-48CD944DB6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0489F7D-CB5B-4448-B542-FCFA00653E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765D8E-407B-454C-8018-2E17E90EE5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E56AA-E9B9-46DD-9224-59E236F1BCBD}" type="datetimeFigureOut">
              <a:rPr lang="en-GB" smtClean="0"/>
              <a:t>25/06/2023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840C5A-F7A3-49BF-933B-BAEFCAFAF1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C21DCD-2C2B-47FE-855F-DF85CC62D4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59FBA-7D4F-4F46-9052-FF24372EF7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46494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3D5D46-3F80-4ACB-9DA6-4E47331EF2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0A4575-ED1E-4EDA-A440-0A57DD9DF7B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4A20B32-75F7-4FCB-9278-C054581913A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8C36C90-700A-4A68-839C-77C22C5927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E56AA-E9B9-46DD-9224-59E236F1BCBD}" type="datetimeFigureOut">
              <a:rPr lang="en-GB" smtClean="0"/>
              <a:t>25/06/2023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174BCEA-4FE2-4FBF-9F73-62F9C88E2A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25EB4E7-626B-4574-917F-3788797FDC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59FBA-7D4F-4F46-9052-FF24372EF7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99831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90A1F0-8E6C-4AFB-9AC7-61AC75E556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DBE8D4E-25AA-4553-B3D0-BBE42563A2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05859C9-359B-4433-A5D5-24B2C4D35F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ABCB69E-3685-44B6-8F80-D92E72D50B2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BD291E8-CD34-4337-BDFC-1B41974F844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949E536-43E5-48EF-8B5E-FFC404B050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E56AA-E9B9-46DD-9224-59E236F1BCBD}" type="datetimeFigureOut">
              <a:rPr lang="en-GB" smtClean="0"/>
              <a:t>25/06/2023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A19B379-4BE4-4D28-B57C-E3F0B63833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CF34717-53CF-4057-947A-64C22451AA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59FBA-7D4F-4F46-9052-FF24372EF7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28080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6214BD-2E43-4A7C-9FC4-D8CBC2EABE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30F6892-223D-4907-937C-F158E69932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E56AA-E9B9-46DD-9224-59E236F1BCBD}" type="datetimeFigureOut">
              <a:rPr lang="en-GB" smtClean="0"/>
              <a:t>25/06/2023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9FB2E59-608E-48AB-9BAF-ACAD1A4D84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463D466-2C06-4F15-9AD5-8CC9799AA8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59FBA-7D4F-4F46-9052-FF24372EF7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65214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B18F0F2-79E1-49AF-A706-215A206EFB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E56AA-E9B9-46DD-9224-59E236F1BCBD}" type="datetimeFigureOut">
              <a:rPr lang="en-GB" smtClean="0"/>
              <a:t>25/06/2023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4EC4E74-DA27-4F71-8EE5-E5DE369A6D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C4BA009-61A0-4BA2-8CE6-E7B267466A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59FBA-7D4F-4F46-9052-FF24372EF7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56141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80DB52-6A02-4C39-8B37-66913B0C6D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C17738-F671-4198-8CD0-BB1BA7ED2A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E032F24-3E29-4C10-A0BA-D8954D5CE23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4849CEA-0A0B-4E3D-8600-9C2DBC4479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E56AA-E9B9-46DD-9224-59E236F1BCBD}" type="datetimeFigureOut">
              <a:rPr lang="en-GB" smtClean="0"/>
              <a:t>25/06/2023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B949374-61E9-4AC9-98DB-2712A93FCD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483B167-05D8-4786-83BD-E61762F907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59FBA-7D4F-4F46-9052-FF24372EF7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40528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98EE38-0060-4A8F-A68B-5301F1ACDF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4ECBE86-4406-4A0D-9E4A-C55F8E28BA9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F1B8BCB-EF8F-48F1-A340-CA7503D9251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0BA2A60-684C-4FD7-9D1B-51FBDD2473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E56AA-E9B9-46DD-9224-59E236F1BCBD}" type="datetimeFigureOut">
              <a:rPr lang="en-GB" smtClean="0"/>
              <a:t>25/06/2023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6CEB648-65E1-4067-B88E-C31492FE13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54601A0-8181-42E2-B021-3DE893BF51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59FBA-7D4F-4F46-9052-FF24372EF7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39501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19A9253-DFE5-41F2-8943-CC05BDA84B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694519E-7E4E-49BB-8DD8-53348FB8F7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21DF87-A7ED-48DB-AFE8-EE8E659A3BA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7E56AA-E9B9-46DD-9224-59E236F1BCBD}" type="datetimeFigureOut">
              <a:rPr lang="en-GB" smtClean="0"/>
              <a:t>25/06/2023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7B3EBD-1B0A-48E4-A5FE-CE0C027B05B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84D215-663B-4ED0-A987-B9F60B5E184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059FBA-7D4F-4F46-9052-FF24372EF7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12527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6" name="Group 45">
            <a:extLst>
              <a:ext uri="{FF2B5EF4-FFF2-40B4-BE49-F238E27FC236}">
                <a16:creationId xmlns:a16="http://schemas.microsoft.com/office/drawing/2014/main" id="{D0B688BC-D508-4EF9-B774-7A8F12198663}"/>
              </a:ext>
            </a:extLst>
          </p:cNvPr>
          <p:cNvGrpSpPr/>
          <p:nvPr/>
        </p:nvGrpSpPr>
        <p:grpSpPr>
          <a:xfrm>
            <a:off x="0" y="28874"/>
            <a:ext cx="12097871" cy="6829126"/>
            <a:chOff x="-2826" y="0"/>
            <a:chExt cx="12097871" cy="6829126"/>
          </a:xfrm>
        </p:grpSpPr>
        <p:grpSp>
          <p:nvGrpSpPr>
            <p:cNvPr id="28" name="Group 27">
              <a:extLst>
                <a:ext uri="{FF2B5EF4-FFF2-40B4-BE49-F238E27FC236}">
                  <a16:creationId xmlns:a16="http://schemas.microsoft.com/office/drawing/2014/main" id="{61DB4514-9125-46B1-8B31-E79B6629F86D}"/>
                </a:ext>
              </a:extLst>
            </p:cNvPr>
            <p:cNvGrpSpPr/>
            <p:nvPr/>
          </p:nvGrpSpPr>
          <p:grpSpPr>
            <a:xfrm>
              <a:off x="-2826" y="0"/>
              <a:ext cx="12097871" cy="6829126"/>
              <a:chOff x="-18610" y="-464267"/>
              <a:chExt cx="11937910" cy="7950878"/>
            </a:xfrm>
          </p:grpSpPr>
          <p:sp>
            <p:nvSpPr>
              <p:cNvPr id="6" name="Rounded Rectangle 5"/>
              <p:cNvSpPr/>
              <p:nvPr/>
            </p:nvSpPr>
            <p:spPr>
              <a:xfrm>
                <a:off x="2746378" y="93985"/>
                <a:ext cx="2941162" cy="340519"/>
              </a:xfrm>
              <a:prstGeom prst="round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spAutoFit/>
              </a:bodyPr>
              <a:lstStyle/>
              <a:p>
                <a:pPr algn="ctr"/>
                <a:r>
                  <a:rPr lang="en-GB" sz="1400" b="1" dirty="0">
                    <a:solidFill>
                      <a:srgbClr val="942C87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AMBITION</a:t>
                </a:r>
              </a:p>
            </p:txBody>
          </p:sp>
          <p:sp>
            <p:nvSpPr>
              <p:cNvPr id="7" name="Rounded Rectangle 6"/>
              <p:cNvSpPr/>
              <p:nvPr/>
            </p:nvSpPr>
            <p:spPr>
              <a:xfrm>
                <a:off x="9144720" y="93985"/>
                <a:ext cx="2774580" cy="396453"/>
              </a:xfrm>
              <a:prstGeom prst="round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spAutoFit/>
              </a:bodyPr>
              <a:lstStyle/>
              <a:p>
                <a:pPr algn="ctr"/>
                <a:r>
                  <a:rPr lang="en-GB" sz="1400" b="1" dirty="0">
                    <a:solidFill>
                      <a:srgbClr val="942C87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OPPORTUNITY AND FAITH</a:t>
                </a:r>
              </a:p>
            </p:txBody>
          </p:sp>
          <p:sp>
            <p:nvSpPr>
              <p:cNvPr id="8" name="Rounded Rectangle 7"/>
              <p:cNvSpPr/>
              <p:nvPr/>
            </p:nvSpPr>
            <p:spPr>
              <a:xfrm>
                <a:off x="2319898" y="695552"/>
                <a:ext cx="1626648" cy="340519"/>
              </a:xfrm>
              <a:prstGeom prst="round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spAutoFit/>
              </a:bodyPr>
              <a:lstStyle/>
              <a:p>
                <a:pPr algn="ctr"/>
                <a:r>
                  <a:rPr lang="en-GB" sz="1400" b="1" dirty="0">
                    <a:solidFill>
                      <a:srgbClr val="942C87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LEARNING</a:t>
                </a:r>
              </a:p>
            </p:txBody>
          </p:sp>
          <p:sp>
            <p:nvSpPr>
              <p:cNvPr id="9" name="TextBox 8"/>
              <p:cNvSpPr txBox="1"/>
              <p:nvPr/>
            </p:nvSpPr>
            <p:spPr>
              <a:xfrm rot="16200000">
                <a:off x="-3809383" y="3326506"/>
                <a:ext cx="7950878" cy="369332"/>
              </a:xfrm>
              <a:prstGeom prst="rect">
                <a:avLst/>
              </a:prstGeom>
              <a:solidFill>
                <a:srgbClr val="942C87"/>
              </a:solidFill>
              <a:ln>
                <a:solidFill>
                  <a:srgbClr val="942C87"/>
                </a:solidFill>
              </a:ln>
            </p:spPr>
            <p:style>
              <a:lnRef idx="2">
                <a:schemeClr val="accent4">
                  <a:shade val="50000"/>
                </a:schemeClr>
              </a:lnRef>
              <a:fillRef idx="1">
                <a:schemeClr val="accent4"/>
              </a:fillRef>
              <a:effectRef idx="0">
                <a:schemeClr val="accent4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lang="en-GB" b="1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SUBJECT- MUSIC</a:t>
                </a:r>
              </a:p>
            </p:txBody>
          </p:sp>
          <p:sp>
            <p:nvSpPr>
              <p:cNvPr id="13" name="Rounded Rectangle 12"/>
              <p:cNvSpPr/>
              <p:nvPr/>
            </p:nvSpPr>
            <p:spPr>
              <a:xfrm>
                <a:off x="4361326" y="695552"/>
                <a:ext cx="1626648" cy="340519"/>
              </a:xfrm>
              <a:prstGeom prst="round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spAutoFit/>
              </a:bodyPr>
              <a:lstStyle/>
              <a:p>
                <a:pPr algn="ctr"/>
                <a:r>
                  <a:rPr lang="en-GB" sz="1400" b="1" dirty="0">
                    <a:solidFill>
                      <a:srgbClr val="942C87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ASSESSMENT</a:t>
                </a:r>
              </a:p>
            </p:txBody>
          </p:sp>
          <p:sp>
            <p:nvSpPr>
              <p:cNvPr id="14" name="Rounded Rectangle 13"/>
              <p:cNvSpPr/>
              <p:nvPr/>
            </p:nvSpPr>
            <p:spPr>
              <a:xfrm>
                <a:off x="6316606" y="576371"/>
                <a:ext cx="2485299" cy="578882"/>
              </a:xfrm>
              <a:prstGeom prst="round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spAutoFit/>
              </a:bodyPr>
              <a:lstStyle/>
              <a:p>
                <a:pPr algn="ctr"/>
                <a:r>
                  <a:rPr lang="en-GB" sz="1400" b="1" dirty="0">
                    <a:solidFill>
                      <a:srgbClr val="942C87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HOW CAN I SUPPORT </a:t>
                </a:r>
              </a:p>
              <a:p>
                <a:pPr algn="ctr"/>
                <a:r>
                  <a:rPr lang="en-GB" sz="1400" b="1" dirty="0">
                    <a:solidFill>
                      <a:srgbClr val="942C87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AT HOME</a:t>
                </a:r>
              </a:p>
            </p:txBody>
          </p:sp>
          <p:sp>
            <p:nvSpPr>
              <p:cNvPr id="20" name="Rounded Rectangle 19"/>
              <p:cNvSpPr/>
              <p:nvPr/>
            </p:nvSpPr>
            <p:spPr>
              <a:xfrm>
                <a:off x="2247437" y="1477511"/>
                <a:ext cx="1807200" cy="336985"/>
              </a:xfrm>
              <a:prstGeom prst="round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spAutoFit/>
              </a:bodyPr>
              <a:lstStyle/>
              <a:p>
                <a:pPr algn="ctr"/>
                <a:r>
                  <a:rPr lang="en-GB" sz="1100" b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Dance to The Music</a:t>
                </a:r>
              </a:p>
            </p:txBody>
          </p:sp>
          <p:sp>
            <p:nvSpPr>
              <p:cNvPr id="22" name="Rounded Rectangle 21"/>
              <p:cNvSpPr/>
              <p:nvPr/>
            </p:nvSpPr>
            <p:spPr>
              <a:xfrm>
                <a:off x="6242394" y="4268875"/>
                <a:ext cx="2624400" cy="317162"/>
              </a:xfrm>
              <a:prstGeom prst="round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spAutoFit/>
              </a:bodyPr>
              <a:lstStyle/>
              <a:p>
                <a:pPr algn="ctr"/>
                <a:r>
                  <a:rPr lang="en-GB" sz="10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Attend live Music concerts as a family</a:t>
                </a:r>
              </a:p>
            </p:txBody>
          </p:sp>
          <p:sp>
            <p:nvSpPr>
              <p:cNvPr id="23" name="Rounded Rectangle 22"/>
              <p:cNvSpPr/>
              <p:nvPr/>
            </p:nvSpPr>
            <p:spPr>
              <a:xfrm>
                <a:off x="2238965" y="2031083"/>
                <a:ext cx="1807200" cy="773083"/>
              </a:xfrm>
              <a:prstGeom prst="round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spAutoFit/>
              </a:bodyPr>
              <a:lstStyle/>
              <a:p>
                <a:pPr algn="ctr"/>
                <a:r>
                  <a:rPr lang="en-GB" sz="1100" i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Creating Dance Music Using Digital Audio Workstation</a:t>
                </a:r>
              </a:p>
            </p:txBody>
          </p:sp>
          <p:sp>
            <p:nvSpPr>
              <p:cNvPr id="24" name="Rounded Rectangle 23"/>
              <p:cNvSpPr/>
              <p:nvPr/>
            </p:nvSpPr>
            <p:spPr>
              <a:xfrm>
                <a:off x="4256086" y="3191742"/>
                <a:ext cx="1807200" cy="713615"/>
              </a:xfrm>
              <a:prstGeom prst="roundRect">
                <a:avLst/>
              </a:prstGeom>
              <a:solidFill>
                <a:srgbClr val="942C87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spAutoFit/>
              </a:bodyPr>
              <a:lstStyle/>
              <a:p>
                <a:pPr algn="ctr"/>
                <a:r>
                  <a:rPr lang="en-GB" sz="1000" dirty="0">
                    <a:latin typeface="Arial" panose="020B0604020202020204" pitchFamily="34" charset="0"/>
                    <a:cs typeface="Arial" panose="020B0604020202020204" pitchFamily="34" charset="0"/>
                  </a:rPr>
                  <a:t>Production of an mp4 containing audio and visual elements of film</a:t>
                </a:r>
              </a:p>
            </p:txBody>
          </p:sp>
          <p:sp>
            <p:nvSpPr>
              <p:cNvPr id="25" name="Rounded Rectangle 24"/>
              <p:cNvSpPr/>
              <p:nvPr/>
            </p:nvSpPr>
            <p:spPr>
              <a:xfrm>
                <a:off x="6247056" y="2372365"/>
                <a:ext cx="2624400" cy="317162"/>
              </a:xfrm>
              <a:prstGeom prst="round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spAutoFit/>
              </a:bodyPr>
              <a:lstStyle/>
              <a:p>
                <a:pPr algn="ctr"/>
                <a:r>
                  <a:rPr lang="en-GB" sz="10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Access to Focus on Sound for Homework</a:t>
                </a:r>
              </a:p>
            </p:txBody>
          </p:sp>
          <p:sp>
            <p:nvSpPr>
              <p:cNvPr id="26" name="Rounded Rectangle 25"/>
              <p:cNvSpPr/>
              <p:nvPr/>
            </p:nvSpPr>
            <p:spPr>
              <a:xfrm>
                <a:off x="2238966" y="3334733"/>
                <a:ext cx="1807200" cy="336985"/>
              </a:xfrm>
              <a:prstGeom prst="round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spAutoFit/>
              </a:bodyPr>
              <a:lstStyle/>
              <a:p>
                <a:pPr algn="ctr"/>
                <a:r>
                  <a:rPr lang="en-GB" sz="1100" b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Music for Film</a:t>
                </a:r>
              </a:p>
            </p:txBody>
          </p:sp>
          <p:sp>
            <p:nvSpPr>
              <p:cNvPr id="27" name="Rounded Rectangle 26"/>
              <p:cNvSpPr/>
              <p:nvPr/>
            </p:nvSpPr>
            <p:spPr>
              <a:xfrm>
                <a:off x="6242394" y="5255073"/>
                <a:ext cx="2624400" cy="515388"/>
              </a:xfrm>
              <a:prstGeom prst="round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spAutoFit/>
              </a:bodyPr>
              <a:lstStyle/>
              <a:p>
                <a:pPr algn="ctr"/>
                <a:r>
                  <a:rPr lang="en-GB" sz="10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Create a family playlist of favourite songs, share reasons </a:t>
                </a:r>
                <a:r>
                  <a:rPr lang="en-GB" sz="1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for inclusion</a:t>
                </a:r>
                <a:endParaRPr lang="en-GB" sz="10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1" name="Rounded Rectangle 30"/>
              <p:cNvSpPr/>
              <p:nvPr/>
            </p:nvSpPr>
            <p:spPr>
              <a:xfrm>
                <a:off x="2254371" y="4022492"/>
                <a:ext cx="1807200" cy="555033"/>
              </a:xfrm>
              <a:prstGeom prst="round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spAutoFit/>
              </a:bodyPr>
              <a:lstStyle/>
              <a:p>
                <a:pPr algn="ctr"/>
                <a:r>
                  <a:rPr lang="en-GB" sz="1100" i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Composing a soundtrack for a film scene or trailer</a:t>
                </a:r>
              </a:p>
            </p:txBody>
          </p:sp>
          <p:sp>
            <p:nvSpPr>
              <p:cNvPr id="32" name="Rounded Rectangle 31"/>
              <p:cNvSpPr/>
              <p:nvPr/>
            </p:nvSpPr>
            <p:spPr>
              <a:xfrm>
                <a:off x="2229622" y="5284265"/>
                <a:ext cx="1807200" cy="336985"/>
              </a:xfrm>
              <a:prstGeom prst="round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spAutoFit/>
              </a:bodyPr>
              <a:lstStyle/>
              <a:p>
                <a:pPr algn="ctr"/>
                <a:r>
                  <a:rPr lang="en-GB" sz="1100" b="1" dirty="0" err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Songwriting</a:t>
                </a:r>
                <a:endParaRPr lang="en-GB" sz="11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3" name="Rounded Rectangle 32"/>
              <p:cNvSpPr/>
              <p:nvPr/>
            </p:nvSpPr>
            <p:spPr>
              <a:xfrm>
                <a:off x="2229622" y="5862999"/>
                <a:ext cx="1807200" cy="773083"/>
              </a:xfrm>
              <a:prstGeom prst="round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spAutoFit/>
              </a:bodyPr>
              <a:lstStyle/>
              <a:p>
                <a:pPr algn="ctr"/>
                <a:r>
                  <a:rPr lang="en-GB" sz="1100" i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Composing, mixing, mastering and releasing a song</a:t>
                </a:r>
              </a:p>
            </p:txBody>
          </p:sp>
          <p:sp>
            <p:nvSpPr>
              <p:cNvPr id="34" name="Rounded Rectangle 33"/>
              <p:cNvSpPr/>
              <p:nvPr/>
            </p:nvSpPr>
            <p:spPr>
              <a:xfrm>
                <a:off x="516051" y="307728"/>
                <a:ext cx="1358735" cy="396453"/>
              </a:xfrm>
              <a:prstGeom prst="round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spAutoFit/>
              </a:bodyPr>
              <a:lstStyle/>
              <a:p>
                <a:pPr algn="ctr"/>
                <a:r>
                  <a:rPr lang="en-GB" sz="1400" b="1" dirty="0">
                    <a:solidFill>
                      <a:srgbClr val="942C87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YEAR 9</a:t>
                </a:r>
              </a:p>
            </p:txBody>
          </p:sp>
          <p:sp>
            <p:nvSpPr>
              <p:cNvPr id="35" name="Rounded Rectangle 34"/>
              <p:cNvSpPr/>
              <p:nvPr/>
            </p:nvSpPr>
            <p:spPr>
              <a:xfrm>
                <a:off x="4244879" y="1468242"/>
                <a:ext cx="1807200" cy="317162"/>
              </a:xfrm>
              <a:prstGeom prst="roundRect">
                <a:avLst/>
              </a:prstGeom>
              <a:solidFill>
                <a:srgbClr val="942C87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spAutoFit/>
              </a:bodyPr>
              <a:lstStyle/>
              <a:p>
                <a:pPr algn="ctr"/>
                <a:r>
                  <a:rPr lang="en-GB" sz="1000" dirty="0">
                    <a:latin typeface="Arial" panose="020B0604020202020204" pitchFamily="34" charset="0"/>
                    <a:cs typeface="Arial" panose="020B0604020202020204" pitchFamily="34" charset="0"/>
                  </a:rPr>
                  <a:t>Production of an mp3</a:t>
                </a:r>
              </a:p>
            </p:txBody>
          </p:sp>
          <p:sp>
            <p:nvSpPr>
              <p:cNvPr id="36" name="Rounded Rectangle 35"/>
              <p:cNvSpPr/>
              <p:nvPr/>
            </p:nvSpPr>
            <p:spPr>
              <a:xfrm>
                <a:off x="4216959" y="5354186"/>
                <a:ext cx="1807200" cy="317162"/>
              </a:xfrm>
              <a:prstGeom prst="roundRect">
                <a:avLst/>
              </a:prstGeom>
              <a:solidFill>
                <a:srgbClr val="942C87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spAutoFit/>
              </a:bodyPr>
              <a:lstStyle/>
              <a:p>
                <a:pPr algn="ctr"/>
                <a:r>
                  <a:rPr lang="en-US" sz="1000" dirty="0">
                    <a:latin typeface="Arial" panose="020B0604020202020204" pitchFamily="34" charset="0"/>
                    <a:cs typeface="Arial" panose="020B0604020202020204" pitchFamily="34" charset="0"/>
                  </a:rPr>
                  <a:t>Production of an mp3</a:t>
                </a:r>
                <a:endParaRPr lang="en-GB" sz="1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0" name="Rounded Rectangle 39"/>
              <p:cNvSpPr/>
              <p:nvPr/>
            </p:nvSpPr>
            <p:spPr>
              <a:xfrm>
                <a:off x="9219949" y="5137358"/>
                <a:ext cx="2624400" cy="356807"/>
              </a:xfrm>
              <a:prstGeom prst="round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spAutoFit/>
              </a:bodyPr>
              <a:lstStyle/>
              <a:p>
                <a:pPr algn="ctr"/>
                <a:endParaRPr lang="en-GB" sz="12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1" name="Rounded Rectangle 40"/>
              <p:cNvSpPr/>
              <p:nvPr/>
            </p:nvSpPr>
            <p:spPr>
              <a:xfrm>
                <a:off x="6247056" y="1448419"/>
                <a:ext cx="2624400" cy="356807"/>
              </a:xfrm>
              <a:prstGeom prst="round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spAutoFit/>
              </a:bodyPr>
              <a:lstStyle/>
              <a:p>
                <a:pPr algn="ctr"/>
                <a:endParaRPr lang="en-GB" sz="1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2" name="Rounded Rectangle 41"/>
              <p:cNvSpPr/>
              <p:nvPr/>
            </p:nvSpPr>
            <p:spPr>
              <a:xfrm>
                <a:off x="6242394" y="3178530"/>
                <a:ext cx="2624400" cy="515388"/>
              </a:xfrm>
              <a:prstGeom prst="round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spAutoFit/>
              </a:bodyPr>
              <a:lstStyle/>
              <a:p>
                <a:pPr algn="ctr"/>
                <a:r>
                  <a:rPr lang="en-GB" sz="10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Go to the cinema/watch a movie and discuss the use of music heard</a:t>
                </a:r>
              </a:p>
            </p:txBody>
          </p:sp>
          <p:sp>
            <p:nvSpPr>
              <p:cNvPr id="43" name="Rounded Rectangle 42"/>
              <p:cNvSpPr/>
              <p:nvPr/>
            </p:nvSpPr>
            <p:spPr>
              <a:xfrm>
                <a:off x="9219664" y="2375015"/>
                <a:ext cx="2624688" cy="396453"/>
              </a:xfrm>
              <a:prstGeom prst="round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spAutoFit/>
              </a:bodyPr>
              <a:lstStyle/>
              <a:p>
                <a:pPr algn="ctr"/>
                <a:r>
                  <a:rPr lang="en-GB" sz="1400" b="1" dirty="0">
                    <a:solidFill>
                      <a:srgbClr val="942C87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Concerts</a:t>
                </a:r>
              </a:p>
            </p:txBody>
          </p:sp>
          <p:sp>
            <p:nvSpPr>
              <p:cNvPr id="44" name="Rounded Rectangle 43"/>
              <p:cNvSpPr/>
              <p:nvPr/>
            </p:nvSpPr>
            <p:spPr>
              <a:xfrm>
                <a:off x="9219663" y="2982698"/>
                <a:ext cx="2624688" cy="396453"/>
              </a:xfrm>
              <a:prstGeom prst="round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spAutoFit/>
              </a:bodyPr>
              <a:lstStyle/>
              <a:p>
                <a:pPr algn="ctr"/>
                <a:r>
                  <a:rPr lang="en-GB" sz="1400" b="1" dirty="0">
                    <a:solidFill>
                      <a:srgbClr val="942C87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Playing in Mass/Assemblies</a:t>
                </a:r>
              </a:p>
            </p:txBody>
          </p:sp>
          <p:sp>
            <p:nvSpPr>
              <p:cNvPr id="45" name="Rounded Rectangle 44"/>
              <p:cNvSpPr/>
              <p:nvPr/>
            </p:nvSpPr>
            <p:spPr>
              <a:xfrm>
                <a:off x="9219666" y="1102598"/>
                <a:ext cx="2624688" cy="396453"/>
              </a:xfrm>
              <a:prstGeom prst="round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spAutoFit/>
              </a:bodyPr>
              <a:lstStyle/>
              <a:p>
                <a:pPr algn="ctr"/>
                <a:r>
                  <a:rPr lang="en-GB" sz="1400" b="1" dirty="0">
                    <a:solidFill>
                      <a:srgbClr val="942C87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Instrumental Lessons</a:t>
                </a:r>
              </a:p>
            </p:txBody>
          </p:sp>
          <p:grpSp>
            <p:nvGrpSpPr>
              <p:cNvPr id="89" name="Group 88">
                <a:extLst>
                  <a:ext uri="{FF2B5EF4-FFF2-40B4-BE49-F238E27FC236}">
                    <a16:creationId xmlns:a16="http://schemas.microsoft.com/office/drawing/2014/main" id="{C2995409-A3F1-4E9C-8B2F-F2090A4AC5B1}"/>
                  </a:ext>
                </a:extLst>
              </p:cNvPr>
              <p:cNvGrpSpPr/>
              <p:nvPr/>
            </p:nvGrpSpPr>
            <p:grpSpPr>
              <a:xfrm>
                <a:off x="516052" y="1375942"/>
                <a:ext cx="1541145" cy="1403350"/>
                <a:chOff x="0" y="0"/>
                <a:chExt cx="1541145" cy="1403350"/>
              </a:xfrm>
            </p:grpSpPr>
            <p:grpSp>
              <p:nvGrpSpPr>
                <p:cNvPr id="90" name="Group 89">
                  <a:extLst>
                    <a:ext uri="{FF2B5EF4-FFF2-40B4-BE49-F238E27FC236}">
                      <a16:creationId xmlns:a16="http://schemas.microsoft.com/office/drawing/2014/main" id="{498BE5F2-499E-4240-BFE3-BC7951E5CDAA}"/>
                    </a:ext>
                  </a:extLst>
                </p:cNvPr>
                <p:cNvGrpSpPr/>
                <p:nvPr/>
              </p:nvGrpSpPr>
              <p:grpSpPr>
                <a:xfrm>
                  <a:off x="0" y="0"/>
                  <a:ext cx="1541145" cy="1403350"/>
                  <a:chOff x="0" y="0"/>
                  <a:chExt cx="1541145" cy="1403350"/>
                </a:xfrm>
              </p:grpSpPr>
              <p:pic>
                <p:nvPicPr>
                  <p:cNvPr id="92" name="Content Placeholder 4">
                    <a:extLst>
                      <a:ext uri="{FF2B5EF4-FFF2-40B4-BE49-F238E27FC236}">
                        <a16:creationId xmlns:a16="http://schemas.microsoft.com/office/drawing/2014/main" id="{7D05A3FF-824B-42B7-801A-34544C385159}"/>
                      </a:ext>
                    </a:extLst>
                  </p:cNvPr>
                  <p:cNvPicPr/>
                  <p:nvPr/>
                </p:nvPicPr>
                <p:blipFill rotWithShape="1">
                  <a:blip r:embed="rId2">
                    <a:alphaModFix/>
                    <a:extLst>
                      <a:ext uri="{BEBA8EAE-BF5A-486C-A8C5-ECC9F3942E4B}">
                        <a14:imgProps xmlns:a14="http://schemas.microsoft.com/office/drawing/2010/main">
                          <a14:imgLayer r:embed="rId3">
                            <a14:imgEffect>
                              <a14:colorTemperature colorTemp="6521"/>
                            </a14:imgEffect>
                            <a14:imgEffect>
                              <a14:saturation sat="0"/>
                            </a14:imgEffect>
                          </a14:imgLayer>
                        </a14:imgProps>
                      </a:ext>
                    </a:extLst>
                  </a:blip>
                  <a:srcRect l="15246" t="8707" r="2591" b="10331"/>
                  <a:stretch/>
                </p:blipFill>
                <p:spPr>
                  <a:xfrm>
                    <a:off x="0" y="0"/>
                    <a:ext cx="1541145" cy="1403350"/>
                  </a:xfrm>
                  <a:prstGeom prst="rect">
                    <a:avLst/>
                  </a:prstGeom>
                  <a:noFill/>
                </p:spPr>
              </p:pic>
              <p:sp>
                <p:nvSpPr>
                  <p:cNvPr id="93" name="TextBox 11">
                    <a:extLst>
                      <a:ext uri="{FF2B5EF4-FFF2-40B4-BE49-F238E27FC236}">
                        <a16:creationId xmlns:a16="http://schemas.microsoft.com/office/drawing/2014/main" id="{A3B11201-3A8E-4E33-8274-CC7AEAFBA5EC}"/>
                      </a:ext>
                    </a:extLst>
                  </p:cNvPr>
                  <p:cNvSpPr txBox="1"/>
                  <p:nvPr/>
                </p:nvSpPr>
                <p:spPr>
                  <a:xfrm>
                    <a:off x="307239" y="197511"/>
                    <a:ext cx="885983" cy="369332"/>
                  </a:xfrm>
                  <a:prstGeom prst="rect">
                    <a:avLst/>
                  </a:prstGeom>
                  <a:solidFill>
                    <a:srgbClr val="B9B9B9"/>
                  </a:solidFill>
                </p:spPr>
                <p:txBody>
                  <a:bodyPr wrap="square" rtlCol="0">
                    <a:spAutoFit/>
                  </a:bodyPr>
                  <a:lstStyle/>
                  <a:p>
                    <a:endParaRPr lang="en-GB"/>
                  </a:p>
                </p:txBody>
              </p:sp>
            </p:grpSp>
            <p:sp>
              <p:nvSpPr>
                <p:cNvPr id="91" name="TextBox 17">
                  <a:extLst>
                    <a:ext uri="{FF2B5EF4-FFF2-40B4-BE49-F238E27FC236}">
                      <a16:creationId xmlns:a16="http://schemas.microsoft.com/office/drawing/2014/main" id="{21A632E2-6C17-460C-87AF-A3C663308962}"/>
                    </a:ext>
                  </a:extLst>
                </p:cNvPr>
                <p:cNvSpPr txBox="1"/>
                <p:nvPr/>
              </p:nvSpPr>
              <p:spPr>
                <a:xfrm>
                  <a:off x="191518" y="333654"/>
                  <a:ext cx="1133475" cy="584775"/>
                </a:xfrm>
                <a:prstGeom prst="rect">
                  <a:avLst/>
                </a:prstGeom>
                <a:solidFill>
                  <a:srgbClr val="B9B9B9"/>
                </a:solidFill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GB" sz="1600" b="1" kern="1200" dirty="0">
                      <a:solidFill>
                        <a:srgbClr val="000000"/>
                      </a:solidFill>
                      <a:effectLst/>
                      <a:latin typeface="Arial" panose="020B0604020202020204" pitchFamily="34" charset="0"/>
                      <a:ea typeface="Times New Roman" panose="02020603050405020304" pitchFamily="18" charset="0"/>
                      <a:cs typeface="Arial" panose="020B0604020202020204" pitchFamily="34" charset="0"/>
                    </a:rPr>
                    <a:t>AUTUMN</a:t>
                  </a:r>
                  <a:endParaRPr lang="en-GB" sz="1400" dirty="0"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endParaRPr>
                </a:p>
                <a:p>
                  <a:pPr algn="ctr"/>
                  <a:r>
                    <a:rPr lang="en-GB" sz="1600" b="1" kern="1200" dirty="0">
                      <a:solidFill>
                        <a:srgbClr val="000000"/>
                      </a:solidFill>
                      <a:effectLst/>
                      <a:latin typeface="Arial" panose="020B0604020202020204" pitchFamily="34" charset="0"/>
                      <a:ea typeface="Times New Roman" panose="02020603050405020304" pitchFamily="18" charset="0"/>
                      <a:cs typeface="Arial" panose="020B0604020202020204" pitchFamily="34" charset="0"/>
                    </a:rPr>
                    <a:t>TERM</a:t>
                  </a:r>
                  <a:endParaRPr lang="en-GB" sz="1400" dirty="0"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endParaRPr>
                </a:p>
              </p:txBody>
            </p:sp>
          </p:grpSp>
          <p:grpSp>
            <p:nvGrpSpPr>
              <p:cNvPr id="94" name="Group 93">
                <a:extLst>
                  <a:ext uri="{FF2B5EF4-FFF2-40B4-BE49-F238E27FC236}">
                    <a16:creationId xmlns:a16="http://schemas.microsoft.com/office/drawing/2014/main" id="{B83C5640-EEDC-4823-A57F-DB14078B13DC}"/>
                  </a:ext>
                </a:extLst>
              </p:cNvPr>
              <p:cNvGrpSpPr/>
              <p:nvPr/>
            </p:nvGrpSpPr>
            <p:grpSpPr>
              <a:xfrm>
                <a:off x="518712" y="3225248"/>
                <a:ext cx="1541145" cy="1403350"/>
                <a:chOff x="0" y="0"/>
                <a:chExt cx="1541145" cy="1403350"/>
              </a:xfrm>
            </p:grpSpPr>
            <p:grpSp>
              <p:nvGrpSpPr>
                <p:cNvPr id="95" name="Group 94">
                  <a:extLst>
                    <a:ext uri="{FF2B5EF4-FFF2-40B4-BE49-F238E27FC236}">
                      <a16:creationId xmlns:a16="http://schemas.microsoft.com/office/drawing/2014/main" id="{ADBF4D05-938B-43E8-884A-41C52F333F10}"/>
                    </a:ext>
                  </a:extLst>
                </p:cNvPr>
                <p:cNvGrpSpPr/>
                <p:nvPr/>
              </p:nvGrpSpPr>
              <p:grpSpPr>
                <a:xfrm>
                  <a:off x="0" y="0"/>
                  <a:ext cx="1541145" cy="1403350"/>
                  <a:chOff x="0" y="0"/>
                  <a:chExt cx="1541145" cy="1403350"/>
                </a:xfrm>
              </p:grpSpPr>
              <p:pic>
                <p:nvPicPr>
                  <p:cNvPr id="97" name="Content Placeholder 4">
                    <a:extLst>
                      <a:ext uri="{FF2B5EF4-FFF2-40B4-BE49-F238E27FC236}">
                        <a16:creationId xmlns:a16="http://schemas.microsoft.com/office/drawing/2014/main" id="{0DE07473-A2D9-424A-8D4C-C36437CEE493}"/>
                      </a:ext>
                    </a:extLst>
                  </p:cNvPr>
                  <p:cNvPicPr/>
                  <p:nvPr/>
                </p:nvPicPr>
                <p:blipFill rotWithShape="1">
                  <a:blip r:embed="rId2">
                    <a:alphaModFix/>
                    <a:extLst>
                      <a:ext uri="{BEBA8EAE-BF5A-486C-A8C5-ECC9F3942E4B}">
                        <a14:imgProps xmlns:a14="http://schemas.microsoft.com/office/drawing/2010/main">
                          <a14:imgLayer r:embed="rId3">
                            <a14:imgEffect>
                              <a14:colorTemperature colorTemp="6521"/>
                            </a14:imgEffect>
                            <a14:imgEffect>
                              <a14:saturation sat="0"/>
                            </a14:imgEffect>
                          </a14:imgLayer>
                        </a14:imgProps>
                      </a:ext>
                    </a:extLst>
                  </a:blip>
                  <a:srcRect l="15246" t="8707" r="2591" b="10331"/>
                  <a:stretch/>
                </p:blipFill>
                <p:spPr>
                  <a:xfrm>
                    <a:off x="0" y="0"/>
                    <a:ext cx="1541145" cy="1403350"/>
                  </a:xfrm>
                  <a:prstGeom prst="rect">
                    <a:avLst/>
                  </a:prstGeom>
                  <a:noFill/>
                </p:spPr>
              </p:pic>
              <p:sp>
                <p:nvSpPr>
                  <p:cNvPr id="98" name="TextBox 11">
                    <a:extLst>
                      <a:ext uri="{FF2B5EF4-FFF2-40B4-BE49-F238E27FC236}">
                        <a16:creationId xmlns:a16="http://schemas.microsoft.com/office/drawing/2014/main" id="{9A3E6284-D975-4197-BFE1-1D896009B783}"/>
                      </a:ext>
                    </a:extLst>
                  </p:cNvPr>
                  <p:cNvSpPr txBox="1"/>
                  <p:nvPr/>
                </p:nvSpPr>
                <p:spPr>
                  <a:xfrm>
                    <a:off x="307239" y="197511"/>
                    <a:ext cx="885983" cy="369332"/>
                  </a:xfrm>
                  <a:prstGeom prst="rect">
                    <a:avLst/>
                  </a:prstGeom>
                  <a:solidFill>
                    <a:srgbClr val="B9B9B9"/>
                  </a:solidFill>
                </p:spPr>
                <p:txBody>
                  <a:bodyPr wrap="square" rtlCol="0">
                    <a:spAutoFit/>
                  </a:bodyPr>
                  <a:lstStyle/>
                  <a:p>
                    <a:endParaRPr lang="en-GB"/>
                  </a:p>
                </p:txBody>
              </p:sp>
            </p:grpSp>
            <p:sp>
              <p:nvSpPr>
                <p:cNvPr id="96" name="TextBox 17">
                  <a:extLst>
                    <a:ext uri="{FF2B5EF4-FFF2-40B4-BE49-F238E27FC236}">
                      <a16:creationId xmlns:a16="http://schemas.microsoft.com/office/drawing/2014/main" id="{E507A01D-8AC6-4C0E-BC36-0B73B229030B}"/>
                    </a:ext>
                  </a:extLst>
                </p:cNvPr>
                <p:cNvSpPr txBox="1"/>
                <p:nvPr/>
              </p:nvSpPr>
              <p:spPr>
                <a:xfrm>
                  <a:off x="197511" y="277978"/>
                  <a:ext cx="1134110" cy="584775"/>
                </a:xfrm>
                <a:prstGeom prst="rect">
                  <a:avLst/>
                </a:prstGeom>
                <a:solidFill>
                  <a:srgbClr val="B9B9B9"/>
                </a:solidFill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GB" sz="1600" b="1" kern="1200" dirty="0">
                      <a:solidFill>
                        <a:srgbClr val="000000"/>
                      </a:solidFill>
                      <a:effectLst/>
                      <a:latin typeface="Arial" panose="020B0604020202020204" pitchFamily="34" charset="0"/>
                      <a:ea typeface="Times New Roman" panose="02020603050405020304" pitchFamily="18" charset="0"/>
                      <a:cs typeface="Arial" panose="020B0604020202020204" pitchFamily="34" charset="0"/>
                    </a:rPr>
                    <a:t>SPRING</a:t>
                  </a:r>
                  <a:endParaRPr lang="en-GB" sz="1600" dirty="0"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endParaRPr>
                </a:p>
                <a:p>
                  <a:pPr algn="ctr"/>
                  <a:r>
                    <a:rPr lang="en-GB" sz="1600" b="1" kern="1200" dirty="0">
                      <a:solidFill>
                        <a:srgbClr val="000000"/>
                      </a:solidFill>
                      <a:effectLst/>
                      <a:latin typeface="Arial" panose="020B0604020202020204" pitchFamily="34" charset="0"/>
                      <a:ea typeface="Times New Roman" panose="02020603050405020304" pitchFamily="18" charset="0"/>
                      <a:cs typeface="Arial" panose="020B0604020202020204" pitchFamily="34" charset="0"/>
                    </a:rPr>
                    <a:t>TERM</a:t>
                  </a:r>
                  <a:endParaRPr lang="en-GB" sz="1600" dirty="0"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endParaRPr>
                </a:p>
              </p:txBody>
            </p:sp>
          </p:grpSp>
          <p:grpSp>
            <p:nvGrpSpPr>
              <p:cNvPr id="99" name="Group 98">
                <a:extLst>
                  <a:ext uri="{FF2B5EF4-FFF2-40B4-BE49-F238E27FC236}">
                    <a16:creationId xmlns:a16="http://schemas.microsoft.com/office/drawing/2014/main" id="{69CEFB66-FCAE-4035-BCF2-54636EBA8F03}"/>
                  </a:ext>
                </a:extLst>
              </p:cNvPr>
              <p:cNvGrpSpPr/>
              <p:nvPr/>
            </p:nvGrpSpPr>
            <p:grpSpPr>
              <a:xfrm>
                <a:off x="516052" y="5161955"/>
                <a:ext cx="1541145" cy="1403350"/>
                <a:chOff x="0" y="0"/>
                <a:chExt cx="1541145" cy="1403350"/>
              </a:xfrm>
            </p:grpSpPr>
            <p:grpSp>
              <p:nvGrpSpPr>
                <p:cNvPr id="100" name="Group 99">
                  <a:extLst>
                    <a:ext uri="{FF2B5EF4-FFF2-40B4-BE49-F238E27FC236}">
                      <a16:creationId xmlns:a16="http://schemas.microsoft.com/office/drawing/2014/main" id="{D820022A-4917-438C-AA84-354DA7C70538}"/>
                    </a:ext>
                  </a:extLst>
                </p:cNvPr>
                <p:cNvGrpSpPr/>
                <p:nvPr/>
              </p:nvGrpSpPr>
              <p:grpSpPr>
                <a:xfrm>
                  <a:off x="0" y="0"/>
                  <a:ext cx="1541145" cy="1403350"/>
                  <a:chOff x="0" y="0"/>
                  <a:chExt cx="1541145" cy="1403350"/>
                </a:xfrm>
              </p:grpSpPr>
              <p:pic>
                <p:nvPicPr>
                  <p:cNvPr id="102" name="Content Placeholder 4">
                    <a:extLst>
                      <a:ext uri="{FF2B5EF4-FFF2-40B4-BE49-F238E27FC236}">
                        <a16:creationId xmlns:a16="http://schemas.microsoft.com/office/drawing/2014/main" id="{38921B69-8A27-49D0-8E10-EE1613E665C1}"/>
                      </a:ext>
                    </a:extLst>
                  </p:cNvPr>
                  <p:cNvPicPr/>
                  <p:nvPr/>
                </p:nvPicPr>
                <p:blipFill rotWithShape="1">
                  <a:blip r:embed="rId2">
                    <a:alphaModFix/>
                    <a:extLst>
                      <a:ext uri="{BEBA8EAE-BF5A-486C-A8C5-ECC9F3942E4B}">
                        <a14:imgProps xmlns:a14="http://schemas.microsoft.com/office/drawing/2010/main">
                          <a14:imgLayer r:embed="rId3">
                            <a14:imgEffect>
                              <a14:colorTemperature colorTemp="6521"/>
                            </a14:imgEffect>
                            <a14:imgEffect>
                              <a14:saturation sat="0"/>
                            </a14:imgEffect>
                          </a14:imgLayer>
                        </a14:imgProps>
                      </a:ext>
                    </a:extLst>
                  </a:blip>
                  <a:srcRect l="15246" t="8707" r="2591" b="10331"/>
                  <a:stretch/>
                </p:blipFill>
                <p:spPr>
                  <a:xfrm>
                    <a:off x="0" y="0"/>
                    <a:ext cx="1541145" cy="1403350"/>
                  </a:xfrm>
                  <a:prstGeom prst="rect">
                    <a:avLst/>
                  </a:prstGeom>
                  <a:noFill/>
                </p:spPr>
              </p:pic>
              <p:sp>
                <p:nvSpPr>
                  <p:cNvPr id="103" name="TextBox 11">
                    <a:extLst>
                      <a:ext uri="{FF2B5EF4-FFF2-40B4-BE49-F238E27FC236}">
                        <a16:creationId xmlns:a16="http://schemas.microsoft.com/office/drawing/2014/main" id="{6F9B619A-B7F4-4B43-8078-328A789AF713}"/>
                      </a:ext>
                    </a:extLst>
                  </p:cNvPr>
                  <p:cNvSpPr txBox="1"/>
                  <p:nvPr/>
                </p:nvSpPr>
                <p:spPr>
                  <a:xfrm>
                    <a:off x="307239" y="197511"/>
                    <a:ext cx="885983" cy="369332"/>
                  </a:xfrm>
                  <a:prstGeom prst="rect">
                    <a:avLst/>
                  </a:prstGeom>
                  <a:solidFill>
                    <a:srgbClr val="B9B9B9"/>
                  </a:solidFill>
                </p:spPr>
                <p:txBody>
                  <a:bodyPr wrap="square" rtlCol="0">
                    <a:spAutoFit/>
                  </a:bodyPr>
                  <a:lstStyle/>
                  <a:p>
                    <a:endParaRPr lang="en-GB"/>
                  </a:p>
                </p:txBody>
              </p:sp>
            </p:grpSp>
            <p:sp>
              <p:nvSpPr>
                <p:cNvPr id="101" name="TextBox 17">
                  <a:extLst>
                    <a:ext uri="{FF2B5EF4-FFF2-40B4-BE49-F238E27FC236}">
                      <a16:creationId xmlns:a16="http://schemas.microsoft.com/office/drawing/2014/main" id="{5886278B-E7C5-4BCD-9669-19EA39499928}"/>
                    </a:ext>
                  </a:extLst>
                </p:cNvPr>
                <p:cNvSpPr txBox="1"/>
                <p:nvPr/>
              </p:nvSpPr>
              <p:spPr>
                <a:xfrm>
                  <a:off x="182880" y="285293"/>
                  <a:ext cx="1134110" cy="584775"/>
                </a:xfrm>
                <a:prstGeom prst="rect">
                  <a:avLst/>
                </a:prstGeom>
                <a:solidFill>
                  <a:srgbClr val="B9B9B9"/>
                </a:solidFill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GB" sz="1600" b="1" kern="1200" dirty="0">
                      <a:solidFill>
                        <a:srgbClr val="000000"/>
                      </a:solidFill>
                      <a:effectLst/>
                      <a:latin typeface="Arial" panose="020B0604020202020204" pitchFamily="34" charset="0"/>
                      <a:ea typeface="Times New Roman" panose="02020603050405020304" pitchFamily="18" charset="0"/>
                      <a:cs typeface="Arial" panose="020B0604020202020204" pitchFamily="34" charset="0"/>
                    </a:rPr>
                    <a:t>SUMMER</a:t>
                  </a:r>
                  <a:endParaRPr lang="en-GB" sz="1600" dirty="0"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endParaRPr>
                </a:p>
                <a:p>
                  <a:pPr algn="ctr"/>
                  <a:r>
                    <a:rPr lang="en-GB" sz="1600" b="1" kern="1200" dirty="0">
                      <a:solidFill>
                        <a:srgbClr val="000000"/>
                      </a:solidFill>
                      <a:effectLst/>
                      <a:latin typeface="Arial" panose="020B0604020202020204" pitchFamily="34" charset="0"/>
                      <a:ea typeface="Times New Roman" panose="02020603050405020304" pitchFamily="18" charset="0"/>
                      <a:cs typeface="Arial" panose="020B0604020202020204" pitchFamily="34" charset="0"/>
                    </a:rPr>
                    <a:t>TERM</a:t>
                  </a:r>
                  <a:endParaRPr lang="en-GB" sz="1600" dirty="0"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endParaRPr>
                </a:p>
              </p:txBody>
            </p:sp>
          </p:grpSp>
          <p:sp>
            <p:nvSpPr>
              <p:cNvPr id="104" name="Rounded Rectangle 44">
                <a:extLst>
                  <a:ext uri="{FF2B5EF4-FFF2-40B4-BE49-F238E27FC236}">
                    <a16:creationId xmlns:a16="http://schemas.microsoft.com/office/drawing/2014/main" id="{F2259ED5-E558-4331-98ED-34B40C7516E0}"/>
                  </a:ext>
                </a:extLst>
              </p:cNvPr>
              <p:cNvSpPr/>
              <p:nvPr/>
            </p:nvSpPr>
            <p:spPr>
              <a:xfrm>
                <a:off x="9219665" y="1735459"/>
                <a:ext cx="2624688" cy="396453"/>
              </a:xfrm>
              <a:prstGeom prst="round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spAutoFit/>
              </a:bodyPr>
              <a:lstStyle/>
              <a:p>
                <a:pPr algn="ctr"/>
                <a:r>
                  <a:rPr lang="en-GB" sz="1400" b="1" dirty="0">
                    <a:solidFill>
                      <a:srgbClr val="942C87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Extra Curricular Clubs</a:t>
                </a:r>
              </a:p>
            </p:txBody>
          </p:sp>
          <p:sp>
            <p:nvSpPr>
              <p:cNvPr id="105" name="Rounded Rectangle 44">
                <a:extLst>
                  <a:ext uri="{FF2B5EF4-FFF2-40B4-BE49-F238E27FC236}">
                    <a16:creationId xmlns:a16="http://schemas.microsoft.com/office/drawing/2014/main" id="{59C2B61C-C1E5-4CB6-8A78-BC4121DB4337}"/>
                  </a:ext>
                </a:extLst>
              </p:cNvPr>
              <p:cNvSpPr/>
              <p:nvPr/>
            </p:nvSpPr>
            <p:spPr>
              <a:xfrm>
                <a:off x="9219662" y="3655447"/>
                <a:ext cx="2624688" cy="396453"/>
              </a:xfrm>
              <a:prstGeom prst="round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spAutoFit/>
              </a:bodyPr>
              <a:lstStyle/>
              <a:p>
                <a:pPr algn="ctr"/>
                <a:r>
                  <a:rPr lang="en-GB" sz="1400" b="1" dirty="0">
                    <a:solidFill>
                      <a:srgbClr val="942C87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Creative Arts Award</a:t>
                </a:r>
              </a:p>
            </p:txBody>
          </p:sp>
          <p:sp>
            <p:nvSpPr>
              <p:cNvPr id="106" name="Rounded Rectangle 44">
                <a:extLst>
                  <a:ext uri="{FF2B5EF4-FFF2-40B4-BE49-F238E27FC236}">
                    <a16:creationId xmlns:a16="http://schemas.microsoft.com/office/drawing/2014/main" id="{937CE76F-D007-4047-949E-B5A9EDA0A0FC}"/>
                  </a:ext>
                </a:extLst>
              </p:cNvPr>
              <p:cNvSpPr/>
              <p:nvPr/>
            </p:nvSpPr>
            <p:spPr>
              <a:xfrm>
                <a:off x="9219661" y="4348347"/>
                <a:ext cx="2624688" cy="396453"/>
              </a:xfrm>
              <a:prstGeom prst="round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spAutoFit/>
              </a:bodyPr>
              <a:lstStyle/>
              <a:p>
                <a:pPr algn="ctr"/>
                <a:r>
                  <a:rPr lang="en-GB" sz="1400" b="1" dirty="0">
                    <a:solidFill>
                      <a:srgbClr val="942C87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Research Tasks</a:t>
                </a:r>
              </a:p>
            </p:txBody>
          </p:sp>
        </p:grp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D60C75CA-1E51-4F0F-A89F-F79AA8B5457B}"/>
                </a:ext>
              </a:extLst>
            </p:cNvPr>
            <p:cNvSpPr txBox="1"/>
            <p:nvPr/>
          </p:nvSpPr>
          <p:spPr>
            <a:xfrm>
              <a:off x="1063660" y="6284623"/>
              <a:ext cx="10707235" cy="442674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GB" sz="1000" b="1" dirty="0">
                  <a:latin typeface="Arial" panose="020B0604020202020204" pitchFamily="34" charset="0"/>
                  <a:cs typeface="Arial" panose="020B0604020202020204" pitchFamily="34" charset="0"/>
                </a:rPr>
                <a:t>Virtues</a:t>
              </a:r>
            </a:p>
            <a:p>
              <a:r>
                <a:rPr kumimoji="0" lang="en-GB" altLang="en-US" sz="10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Through the curriculum we will work with students to develop good sense and those virtuous qualities that will enable them to be successful, well-rounded individuals.  </a:t>
              </a:r>
              <a:r>
                <a:rPr kumimoji="0" lang="en-GB" altLang="en-US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032B00A2-E3DC-4815-8FE5-4BB829C55484}"/>
                </a:ext>
              </a:extLst>
            </p:cNvPr>
            <p:cNvSpPr txBox="1"/>
            <p:nvPr/>
          </p:nvSpPr>
          <p:spPr>
            <a:xfrm>
              <a:off x="532417" y="34105"/>
              <a:ext cx="1110365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b="1" dirty="0">
                  <a:latin typeface="Arial" panose="020B0604020202020204" pitchFamily="34" charset="0"/>
                  <a:cs typeface="Arial" panose="020B0604020202020204" pitchFamily="34" charset="0"/>
                </a:rPr>
                <a:t>ST MARY’S MENSTON – SUBJECT INTENT </a:t>
              </a:r>
            </a:p>
          </p:txBody>
        </p:sp>
      </p:grpSp>
      <p:sp>
        <p:nvSpPr>
          <p:cNvPr id="55" name="TextBox 54">
            <a:extLst>
              <a:ext uri="{FF2B5EF4-FFF2-40B4-BE49-F238E27FC236}">
                <a16:creationId xmlns:a16="http://schemas.microsoft.com/office/drawing/2014/main" id="{C2A397A3-D1FF-44A5-B3B6-FD657FCC6AC4}"/>
              </a:ext>
            </a:extLst>
          </p:cNvPr>
          <p:cNvSpPr txBox="1"/>
          <p:nvPr/>
        </p:nvSpPr>
        <p:spPr>
          <a:xfrm>
            <a:off x="6467167" y="1652652"/>
            <a:ext cx="228238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000" dirty="0"/>
              <a:t>Share experiences of how music has affected or supported different moods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F8658D3F-7D3F-44FF-A673-9D3082234C74}"/>
              </a:ext>
            </a:extLst>
          </p:cNvPr>
          <p:cNvSpPr txBox="1"/>
          <p:nvPr/>
        </p:nvSpPr>
        <p:spPr>
          <a:xfrm>
            <a:off x="7594680" y="4870201"/>
            <a:ext cx="6194612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1200" b="1" dirty="0">
                <a:solidFill>
                  <a:srgbClr val="942C8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Live Music Reviews</a:t>
            </a:r>
          </a:p>
        </p:txBody>
      </p:sp>
    </p:spTree>
    <p:extLst>
      <p:ext uri="{BB962C8B-B14F-4D97-AF65-F5344CB8AC3E}">
        <p14:creationId xmlns:p14="http://schemas.microsoft.com/office/powerpoint/2010/main" val="8766355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179</Words>
  <Application>Microsoft Office PowerPoint</Application>
  <PresentationFormat>Widescreen</PresentationFormat>
  <Paragraphs>38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Paul Scholey</dc:creator>
  <cp:lastModifiedBy>Paul Scholey</cp:lastModifiedBy>
  <cp:revision>3</cp:revision>
  <dcterms:created xsi:type="dcterms:W3CDTF">2023-06-14T20:50:15Z</dcterms:created>
  <dcterms:modified xsi:type="dcterms:W3CDTF">2023-06-25T20:03:37Z</dcterms:modified>
</cp:coreProperties>
</file>