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42C87"/>
    <a:srgbClr val="B9B9B9"/>
    <a:srgbClr val="FFC6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32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D2966-D349-4430-A65C-E93DC40FDC99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C1B0E-7750-4C3F-A07A-E696EB3DC3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9033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D2966-D349-4430-A65C-E93DC40FDC99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C1B0E-7750-4C3F-A07A-E696EB3DC3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7688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D2966-D349-4430-A65C-E93DC40FDC99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C1B0E-7750-4C3F-A07A-E696EB3DC3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1110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D2966-D349-4430-A65C-E93DC40FDC99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C1B0E-7750-4C3F-A07A-E696EB3DC3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4072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D2966-D349-4430-A65C-E93DC40FDC99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C1B0E-7750-4C3F-A07A-E696EB3DC3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1113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D2966-D349-4430-A65C-E93DC40FDC99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C1B0E-7750-4C3F-A07A-E696EB3DC3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3616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D2966-D349-4430-A65C-E93DC40FDC99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C1B0E-7750-4C3F-A07A-E696EB3DC3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2054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D2966-D349-4430-A65C-E93DC40FDC99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C1B0E-7750-4C3F-A07A-E696EB3DC3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3879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D2966-D349-4430-A65C-E93DC40FDC99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C1B0E-7750-4C3F-A07A-E696EB3DC3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8966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D2966-D349-4430-A65C-E93DC40FDC99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C1B0E-7750-4C3F-A07A-E696EB3DC3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3487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D2966-D349-4430-A65C-E93DC40FDC99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C1B0E-7750-4C3F-A07A-E696EB3DC3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0805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DD2966-D349-4430-A65C-E93DC40FDC99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4C1B0E-7750-4C3F-A07A-E696EB3DC3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9612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hyperlink" Target="https://www.freesciencelessons.co.uk/videos/" TargetMode="External"/><Relationship Id="rId7" Type="http://schemas.openxmlformats.org/officeDocument/2006/relationships/image" Target="../media/image1.png"/><Relationship Id="rId2" Type="http://schemas.openxmlformats.org/officeDocument/2006/relationships/hyperlink" Target="https://www.physicsandmathstutor.com/chemistry-revision/gcse-aqa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pp.senecalearning.com/classroom/course/e39e7f70-d100-11e7-9b85-bbf8589a9044" TargetMode="External"/><Relationship Id="rId5" Type="http://schemas.openxmlformats.org/officeDocument/2006/relationships/hyperlink" Target="https://www.bbc.co.uk/bitesize/examspecs/z8xtmnb" TargetMode="External"/><Relationship Id="rId4" Type="http://schemas.openxmlformats.org/officeDocument/2006/relationships/hyperlink" Target="https://www.youtube.com/playlist?list=PLAd0MSIZBSsEygAZyDRkK0PgQZ6uiC98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roup 53">
            <a:extLst>
              <a:ext uri="{FF2B5EF4-FFF2-40B4-BE49-F238E27FC236}">
                <a16:creationId xmlns:a16="http://schemas.microsoft.com/office/drawing/2014/main" id="{33AF4C98-03E4-4C61-B03F-2AC3C539C49A}"/>
              </a:ext>
            </a:extLst>
          </p:cNvPr>
          <p:cNvGrpSpPr/>
          <p:nvPr/>
        </p:nvGrpSpPr>
        <p:grpSpPr>
          <a:xfrm>
            <a:off x="-1182968" y="14437"/>
            <a:ext cx="13296336" cy="6829126"/>
            <a:chOff x="-1201292" y="0"/>
            <a:chExt cx="13296336" cy="6829126"/>
          </a:xfrm>
        </p:grpSpPr>
        <p:grpSp>
          <p:nvGrpSpPr>
            <p:cNvPr id="55" name="Group 54">
              <a:extLst>
                <a:ext uri="{FF2B5EF4-FFF2-40B4-BE49-F238E27FC236}">
                  <a16:creationId xmlns:a16="http://schemas.microsoft.com/office/drawing/2014/main" id="{BFF6A9CF-CE3A-415F-AF49-9D938415125C}"/>
                </a:ext>
              </a:extLst>
            </p:cNvPr>
            <p:cNvGrpSpPr/>
            <p:nvPr/>
          </p:nvGrpSpPr>
          <p:grpSpPr>
            <a:xfrm>
              <a:off x="-2826" y="0"/>
              <a:ext cx="12097870" cy="6829126"/>
              <a:chOff x="-18610" y="-464267"/>
              <a:chExt cx="11937909" cy="7950878"/>
            </a:xfrm>
          </p:grpSpPr>
          <p:sp>
            <p:nvSpPr>
              <p:cNvPr id="58" name="Rounded Rectangle 5">
                <a:extLst>
                  <a:ext uri="{FF2B5EF4-FFF2-40B4-BE49-F238E27FC236}">
                    <a16:creationId xmlns:a16="http://schemas.microsoft.com/office/drawing/2014/main" id="{3B4201CD-257C-49E1-9214-9284D7B5ED4C}"/>
                  </a:ext>
                </a:extLst>
              </p:cNvPr>
              <p:cNvSpPr/>
              <p:nvPr/>
            </p:nvSpPr>
            <p:spPr>
              <a:xfrm>
                <a:off x="2746378" y="93985"/>
                <a:ext cx="2941162" cy="340519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pAutoFit/>
              </a:bodyPr>
              <a:lstStyle/>
              <a:p>
                <a:pPr algn="ctr"/>
                <a:r>
                  <a:rPr lang="en-GB" sz="1400" b="1" dirty="0">
                    <a:solidFill>
                      <a:srgbClr val="942C87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AMBITION</a:t>
                </a:r>
              </a:p>
            </p:txBody>
          </p:sp>
          <p:sp>
            <p:nvSpPr>
              <p:cNvPr id="59" name="Rounded Rectangle 6">
                <a:extLst>
                  <a:ext uri="{FF2B5EF4-FFF2-40B4-BE49-F238E27FC236}">
                    <a16:creationId xmlns:a16="http://schemas.microsoft.com/office/drawing/2014/main" id="{BDD918BA-C600-497B-925F-E859EDD03569}"/>
                  </a:ext>
                </a:extLst>
              </p:cNvPr>
              <p:cNvSpPr/>
              <p:nvPr/>
            </p:nvSpPr>
            <p:spPr>
              <a:xfrm>
                <a:off x="9144719" y="836576"/>
                <a:ext cx="2774580" cy="396453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GB" sz="1400" b="1" dirty="0">
                    <a:solidFill>
                      <a:srgbClr val="942C87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OPPORTUNITY AND FAITH</a:t>
                </a:r>
              </a:p>
            </p:txBody>
          </p:sp>
          <p:sp>
            <p:nvSpPr>
              <p:cNvPr id="60" name="Rounded Rectangle 7">
                <a:extLst>
                  <a:ext uri="{FF2B5EF4-FFF2-40B4-BE49-F238E27FC236}">
                    <a16:creationId xmlns:a16="http://schemas.microsoft.com/office/drawing/2014/main" id="{84CFED86-69B6-48E1-B03E-8F4B37C06DA0}"/>
                  </a:ext>
                </a:extLst>
              </p:cNvPr>
              <p:cNvSpPr/>
              <p:nvPr/>
            </p:nvSpPr>
            <p:spPr>
              <a:xfrm>
                <a:off x="2319898" y="695552"/>
                <a:ext cx="1626648" cy="340519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pAutoFit/>
              </a:bodyPr>
              <a:lstStyle/>
              <a:p>
                <a:pPr algn="ctr"/>
                <a:r>
                  <a:rPr lang="en-GB" sz="1400" b="1" dirty="0">
                    <a:solidFill>
                      <a:srgbClr val="942C87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LEARNING</a:t>
                </a:r>
              </a:p>
            </p:txBody>
          </p:sp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19F85048-655A-438C-BE50-5D59F4A048EA}"/>
                  </a:ext>
                </a:extLst>
              </p:cNvPr>
              <p:cNvSpPr txBox="1"/>
              <p:nvPr/>
            </p:nvSpPr>
            <p:spPr>
              <a:xfrm rot="16200000">
                <a:off x="-3809383" y="3326506"/>
                <a:ext cx="7950878" cy="369332"/>
              </a:xfrm>
              <a:prstGeom prst="rect">
                <a:avLst/>
              </a:prstGeom>
              <a:solidFill>
                <a:srgbClr val="942C87"/>
              </a:solidFill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b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SUBJECT- CHEMISTRY</a:t>
                </a:r>
                <a:endParaRPr lang="en-GB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2" name="Rounded Rectangle 12">
                <a:extLst>
                  <a:ext uri="{FF2B5EF4-FFF2-40B4-BE49-F238E27FC236}">
                    <a16:creationId xmlns:a16="http://schemas.microsoft.com/office/drawing/2014/main" id="{B079170C-6382-40B7-8753-8CBB0A135770}"/>
                  </a:ext>
                </a:extLst>
              </p:cNvPr>
              <p:cNvSpPr/>
              <p:nvPr/>
            </p:nvSpPr>
            <p:spPr>
              <a:xfrm>
                <a:off x="4361326" y="695552"/>
                <a:ext cx="1626648" cy="340519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pAutoFit/>
              </a:bodyPr>
              <a:lstStyle/>
              <a:p>
                <a:pPr algn="ctr"/>
                <a:r>
                  <a:rPr lang="en-GB" sz="1400" b="1" dirty="0">
                    <a:solidFill>
                      <a:srgbClr val="942C87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ASSESSMENT</a:t>
                </a:r>
              </a:p>
            </p:txBody>
          </p:sp>
          <p:sp>
            <p:nvSpPr>
              <p:cNvPr id="63" name="Rounded Rectangle 13">
                <a:extLst>
                  <a:ext uri="{FF2B5EF4-FFF2-40B4-BE49-F238E27FC236}">
                    <a16:creationId xmlns:a16="http://schemas.microsoft.com/office/drawing/2014/main" id="{89D46C2B-C085-4B5F-9CE2-44BAC5E1E4C1}"/>
                  </a:ext>
                </a:extLst>
              </p:cNvPr>
              <p:cNvSpPr/>
              <p:nvPr/>
            </p:nvSpPr>
            <p:spPr>
              <a:xfrm>
                <a:off x="6316606" y="576371"/>
                <a:ext cx="2485299" cy="5788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pAutoFit/>
              </a:bodyPr>
              <a:lstStyle/>
              <a:p>
                <a:pPr algn="ctr"/>
                <a:r>
                  <a:rPr lang="en-GB" sz="1400" b="1" dirty="0">
                    <a:solidFill>
                      <a:srgbClr val="942C87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HOW CAN I SUPPORT </a:t>
                </a:r>
              </a:p>
              <a:p>
                <a:pPr algn="ctr"/>
                <a:r>
                  <a:rPr lang="en-GB" sz="1400" b="1" dirty="0">
                    <a:solidFill>
                      <a:srgbClr val="942C87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AT HOME</a:t>
                </a:r>
              </a:p>
            </p:txBody>
          </p:sp>
          <p:sp>
            <p:nvSpPr>
              <p:cNvPr id="64" name="Rounded Rectangle 19">
                <a:extLst>
                  <a:ext uri="{FF2B5EF4-FFF2-40B4-BE49-F238E27FC236}">
                    <a16:creationId xmlns:a16="http://schemas.microsoft.com/office/drawing/2014/main" id="{99E7997C-D2C2-48A6-AC0C-A6B6D6611E5E}"/>
                  </a:ext>
                </a:extLst>
              </p:cNvPr>
              <p:cNvSpPr/>
              <p:nvPr/>
            </p:nvSpPr>
            <p:spPr>
              <a:xfrm>
                <a:off x="2247438" y="1544959"/>
                <a:ext cx="1807200" cy="31716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pAutoFit/>
              </a:bodyPr>
              <a:lstStyle/>
              <a:p>
                <a:r>
                  <a:rPr lang="en-GB" sz="10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Rates of Reaction</a:t>
                </a:r>
              </a:p>
            </p:txBody>
          </p:sp>
          <p:sp>
            <p:nvSpPr>
              <p:cNvPr id="66" name="Rounded Rectangle 22">
                <a:extLst>
                  <a:ext uri="{FF2B5EF4-FFF2-40B4-BE49-F238E27FC236}">
                    <a16:creationId xmlns:a16="http://schemas.microsoft.com/office/drawing/2014/main" id="{E59CAA8C-1C13-41B2-BDE9-5ED6AE63B030}"/>
                  </a:ext>
                </a:extLst>
              </p:cNvPr>
              <p:cNvSpPr/>
              <p:nvPr/>
            </p:nvSpPr>
            <p:spPr>
              <a:xfrm>
                <a:off x="2229622" y="2415076"/>
                <a:ext cx="1807200" cy="31716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pAutoFit/>
              </a:bodyPr>
              <a:lstStyle/>
              <a:p>
                <a:r>
                  <a:rPr lang="en-GB" sz="10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Equilibrium</a:t>
                </a:r>
              </a:p>
            </p:txBody>
          </p:sp>
          <p:sp>
            <p:nvSpPr>
              <p:cNvPr id="69" name="Rounded Rectangle 25">
                <a:extLst>
                  <a:ext uri="{FF2B5EF4-FFF2-40B4-BE49-F238E27FC236}">
                    <a16:creationId xmlns:a16="http://schemas.microsoft.com/office/drawing/2014/main" id="{252BD3D9-CFAC-401C-8820-989E4435858A}"/>
                  </a:ext>
                </a:extLst>
              </p:cNvPr>
              <p:cNvSpPr/>
              <p:nvPr/>
            </p:nvSpPr>
            <p:spPr>
              <a:xfrm>
                <a:off x="2227847" y="3370619"/>
                <a:ext cx="1807200" cy="31716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pAutoFit/>
              </a:bodyPr>
              <a:lstStyle/>
              <a:p>
                <a:r>
                  <a:rPr lang="en-GB" sz="10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Chemical Analysis</a:t>
                </a:r>
              </a:p>
            </p:txBody>
          </p:sp>
          <p:sp>
            <p:nvSpPr>
              <p:cNvPr id="72" name="Rounded Rectangle 31">
                <a:extLst>
                  <a:ext uri="{FF2B5EF4-FFF2-40B4-BE49-F238E27FC236}">
                    <a16:creationId xmlns:a16="http://schemas.microsoft.com/office/drawing/2014/main" id="{E7501D3D-AB24-463B-9430-A9D9E2E079A2}"/>
                  </a:ext>
                </a:extLst>
              </p:cNvPr>
              <p:cNvSpPr/>
              <p:nvPr/>
            </p:nvSpPr>
            <p:spPr>
              <a:xfrm>
                <a:off x="2227846" y="4077631"/>
                <a:ext cx="1807200" cy="31716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pAutoFit/>
              </a:bodyPr>
              <a:lstStyle/>
              <a:p>
                <a:r>
                  <a:rPr lang="en-GB" sz="10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Organic Chemistry*</a:t>
                </a:r>
              </a:p>
            </p:txBody>
          </p:sp>
          <p:sp>
            <p:nvSpPr>
              <p:cNvPr id="73" name="Rounded Rectangle 32">
                <a:extLst>
                  <a:ext uri="{FF2B5EF4-FFF2-40B4-BE49-F238E27FC236}">
                    <a16:creationId xmlns:a16="http://schemas.microsoft.com/office/drawing/2014/main" id="{93C9C617-731F-4AAB-9CC1-A6082E2C5978}"/>
                  </a:ext>
                </a:extLst>
              </p:cNvPr>
              <p:cNvSpPr/>
              <p:nvPr/>
            </p:nvSpPr>
            <p:spPr>
              <a:xfrm>
                <a:off x="2247438" y="5226970"/>
                <a:ext cx="1807200" cy="31716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pAutoFit/>
              </a:bodyPr>
              <a:lstStyle/>
              <a:p>
                <a:r>
                  <a:rPr lang="en-GB" sz="1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Using Materials*</a:t>
                </a:r>
                <a:endParaRPr lang="en-GB" sz="1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4" name="Rounded Rectangle 33">
                <a:extLst>
                  <a:ext uri="{FF2B5EF4-FFF2-40B4-BE49-F238E27FC236}">
                    <a16:creationId xmlns:a16="http://schemas.microsoft.com/office/drawing/2014/main" id="{4E069D78-0121-47E1-A43A-0A2A731B6A0F}"/>
                  </a:ext>
                </a:extLst>
              </p:cNvPr>
              <p:cNvSpPr/>
              <p:nvPr/>
            </p:nvSpPr>
            <p:spPr>
              <a:xfrm>
                <a:off x="516051" y="307728"/>
                <a:ext cx="1358735" cy="396453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pAutoFit/>
              </a:bodyPr>
              <a:lstStyle/>
              <a:p>
                <a:pPr algn="ctr"/>
                <a:r>
                  <a:rPr lang="en-GB" sz="1400" b="1">
                    <a:solidFill>
                      <a:srgbClr val="942C87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YEAR 11</a:t>
                </a:r>
                <a:endParaRPr lang="en-GB" sz="1400" b="1" dirty="0">
                  <a:solidFill>
                    <a:srgbClr val="942C87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1" name="Rounded Rectangle 40">
                <a:extLst>
                  <a:ext uri="{FF2B5EF4-FFF2-40B4-BE49-F238E27FC236}">
                    <a16:creationId xmlns:a16="http://schemas.microsoft.com/office/drawing/2014/main" id="{3D0C0786-2B7C-44E5-872E-8FF75A8C9076}"/>
                  </a:ext>
                </a:extLst>
              </p:cNvPr>
              <p:cNvSpPr/>
              <p:nvPr/>
            </p:nvSpPr>
            <p:spPr>
              <a:xfrm>
                <a:off x="6364878" y="1942839"/>
                <a:ext cx="2624400" cy="3976375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pAutoFit/>
              </a:bodyPr>
              <a:lstStyle/>
              <a:p>
                <a:r>
                  <a:rPr lang="en-GB" sz="1000" dirty="0">
                    <a:solidFill>
                      <a:schemeClr val="tx1"/>
                    </a:solidFill>
                  </a:rPr>
                  <a:t>Detailed content notes / flashcards / mind maps</a:t>
                </a:r>
              </a:p>
              <a:p>
                <a:r>
                  <a:rPr lang="en-GB" sz="1000" dirty="0">
                    <a:hlinkClick r:id="rId2"/>
                  </a:rPr>
                  <a:t>AQA GCSE (9-1) Chemistry Revision - PMT (physicsandmathstutor.com)</a:t>
                </a:r>
                <a:endParaRPr lang="en-GB" sz="1000" dirty="0">
                  <a:solidFill>
                    <a:schemeClr val="tx1"/>
                  </a:solidFill>
                </a:endParaRPr>
              </a:p>
              <a:p>
                <a:endParaRPr lang="en-GB" sz="1000" dirty="0">
                  <a:solidFill>
                    <a:schemeClr val="tx1"/>
                  </a:solidFill>
                </a:endParaRPr>
              </a:p>
              <a:p>
                <a:r>
                  <a:rPr lang="en-GB" sz="1000" dirty="0">
                    <a:solidFill>
                      <a:schemeClr val="tx1"/>
                    </a:solidFill>
                  </a:rPr>
                  <a:t>Short clear videos covering every topic</a:t>
                </a:r>
              </a:p>
              <a:p>
                <a:r>
                  <a:rPr lang="en-GB" sz="1000" dirty="0">
                    <a:hlinkClick r:id="rId3"/>
                  </a:rPr>
                  <a:t>Videos | </a:t>
                </a:r>
                <a:r>
                  <a:rPr lang="en-GB" sz="1000" dirty="0" err="1">
                    <a:hlinkClick r:id="rId3"/>
                  </a:rPr>
                  <a:t>freesciencelessons</a:t>
                </a:r>
                <a:endParaRPr lang="en-GB" sz="1000" dirty="0"/>
              </a:p>
              <a:p>
                <a:endParaRPr lang="en-GB" sz="1000" dirty="0"/>
              </a:p>
              <a:p>
                <a:r>
                  <a:rPr lang="en-GB" sz="1000" dirty="0">
                    <a:solidFill>
                      <a:schemeClr val="tx1"/>
                    </a:solidFill>
                  </a:rPr>
                  <a:t>Clear video demonstrations on practical techniques</a:t>
                </a:r>
              </a:p>
              <a:p>
                <a:r>
                  <a:rPr lang="en-GB" sz="1000" dirty="0">
                    <a:hlinkClick r:id="rId4"/>
                  </a:rPr>
                  <a:t>GCSE Chemistry Practicals - </a:t>
                </a:r>
                <a:r>
                  <a:rPr lang="en-GB" sz="1000" dirty="0" err="1">
                    <a:hlinkClick r:id="rId4"/>
                  </a:rPr>
                  <a:t>YouTube</a:t>
                </a:r>
                <a:r>
                  <a:rPr lang="en-GB" sz="1000" dirty="0" err="1"/>
                  <a:t>aking</a:t>
                </a:r>
                <a:r>
                  <a:rPr lang="en-GB" sz="1000" dirty="0"/>
                  <a:t> Salts - GCSE Science Required Practical - </a:t>
                </a:r>
                <a:r>
                  <a:rPr lang="en-GB" sz="1000" dirty="0">
                    <a:solidFill>
                      <a:schemeClr val="tx1"/>
                    </a:solidFill>
                  </a:rPr>
                  <a:t>Podcasts / notes on content</a:t>
                </a:r>
              </a:p>
              <a:p>
                <a:r>
                  <a:rPr lang="en-GB" sz="1000" dirty="0">
                    <a:hlinkClick r:id="rId5"/>
                  </a:rPr>
                  <a:t>GCSE Chemistry (Single Science) - AQA - BBC Bitesize</a:t>
                </a:r>
                <a:endParaRPr lang="en-GB" sz="1000" b="1" dirty="0"/>
              </a:p>
              <a:p>
                <a:endParaRPr lang="en-GB" sz="1000" b="1" dirty="0">
                  <a:solidFill>
                    <a:schemeClr val="tx1"/>
                  </a:solidFill>
                </a:endParaRPr>
              </a:p>
              <a:p>
                <a:r>
                  <a:rPr lang="en-GB" sz="1000" dirty="0">
                    <a:solidFill>
                      <a:schemeClr val="tx1"/>
                    </a:solidFill>
                  </a:rPr>
                  <a:t>Revision quizzes / assessing misconceptions</a:t>
                </a:r>
              </a:p>
              <a:p>
                <a:r>
                  <a:rPr lang="en-GB" sz="1000" dirty="0">
                    <a:hlinkClick r:id="rId6"/>
                  </a:rPr>
                  <a:t>Seneca - Learn 2x Faster (senecalearning.com)</a:t>
                </a:r>
                <a:endParaRPr lang="en-GB" sz="1000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86" name="Group 85">
                <a:extLst>
                  <a:ext uri="{FF2B5EF4-FFF2-40B4-BE49-F238E27FC236}">
                    <a16:creationId xmlns:a16="http://schemas.microsoft.com/office/drawing/2014/main" id="{26F787F4-A2C7-4DA7-B537-C97002C3D7E1}"/>
                  </a:ext>
                </a:extLst>
              </p:cNvPr>
              <p:cNvGrpSpPr/>
              <p:nvPr/>
            </p:nvGrpSpPr>
            <p:grpSpPr>
              <a:xfrm>
                <a:off x="516052" y="1375942"/>
                <a:ext cx="1541145" cy="1403350"/>
                <a:chOff x="0" y="0"/>
                <a:chExt cx="1541145" cy="1403350"/>
              </a:xfrm>
            </p:grpSpPr>
            <p:grpSp>
              <p:nvGrpSpPr>
                <p:cNvPr id="100" name="Group 99">
                  <a:extLst>
                    <a:ext uri="{FF2B5EF4-FFF2-40B4-BE49-F238E27FC236}">
                      <a16:creationId xmlns:a16="http://schemas.microsoft.com/office/drawing/2014/main" id="{538B90F7-9397-45EC-9539-C41F04B3C3AA}"/>
                    </a:ext>
                  </a:extLst>
                </p:cNvPr>
                <p:cNvGrpSpPr/>
                <p:nvPr/>
              </p:nvGrpSpPr>
              <p:grpSpPr>
                <a:xfrm>
                  <a:off x="0" y="0"/>
                  <a:ext cx="1541145" cy="1403350"/>
                  <a:chOff x="0" y="0"/>
                  <a:chExt cx="1541145" cy="1403350"/>
                </a:xfrm>
              </p:grpSpPr>
              <p:pic>
                <p:nvPicPr>
                  <p:cNvPr id="102" name="Content Placeholder 4">
                    <a:extLst>
                      <a:ext uri="{FF2B5EF4-FFF2-40B4-BE49-F238E27FC236}">
                        <a16:creationId xmlns:a16="http://schemas.microsoft.com/office/drawing/2014/main" id="{BD97F95D-6E15-4BE9-A0E5-C9B53C211B4D}"/>
                      </a:ext>
                    </a:extLst>
                  </p:cNvPr>
                  <p:cNvPicPr/>
                  <p:nvPr/>
                </p:nvPicPr>
                <p:blipFill rotWithShape="1">
                  <a:blip r:embed="rId7">
                    <a:alphaModFix/>
                    <a:extLst>
                      <a:ext uri="{BEBA8EAE-BF5A-486C-A8C5-ECC9F3942E4B}">
                        <a14:imgProps xmlns:a14="http://schemas.microsoft.com/office/drawing/2010/main">
                          <a14:imgLayer r:embed="rId8">
                            <a14:imgEffect>
                              <a14:colorTemperature colorTemp="6521"/>
                            </a14:imgEffect>
                            <a14:imgEffect>
                              <a14:saturation sat="0"/>
                            </a14:imgEffect>
                          </a14:imgLayer>
                        </a14:imgProps>
                      </a:ext>
                    </a:extLst>
                  </a:blip>
                  <a:srcRect l="15246" t="8707" r="2591" b="10331"/>
                  <a:stretch/>
                </p:blipFill>
                <p:spPr>
                  <a:xfrm>
                    <a:off x="0" y="0"/>
                    <a:ext cx="1541145" cy="1403350"/>
                  </a:xfrm>
                  <a:prstGeom prst="rect">
                    <a:avLst/>
                  </a:prstGeom>
                  <a:noFill/>
                </p:spPr>
              </p:pic>
              <p:sp>
                <p:nvSpPr>
                  <p:cNvPr id="103" name="TextBox 11">
                    <a:extLst>
                      <a:ext uri="{FF2B5EF4-FFF2-40B4-BE49-F238E27FC236}">
                        <a16:creationId xmlns:a16="http://schemas.microsoft.com/office/drawing/2014/main" id="{2CFEBA48-961E-4E47-83E2-69B2675318F3}"/>
                      </a:ext>
                    </a:extLst>
                  </p:cNvPr>
                  <p:cNvSpPr txBox="1"/>
                  <p:nvPr/>
                </p:nvSpPr>
                <p:spPr>
                  <a:xfrm>
                    <a:off x="307239" y="197511"/>
                    <a:ext cx="885983" cy="369332"/>
                  </a:xfrm>
                  <a:prstGeom prst="rect">
                    <a:avLst/>
                  </a:prstGeom>
                  <a:solidFill>
                    <a:srgbClr val="B9B9B9"/>
                  </a:solidFill>
                </p:spPr>
                <p:txBody>
                  <a:bodyPr wrap="square" rtlCol="0">
                    <a:spAutoFit/>
                  </a:bodyPr>
                  <a:lstStyle/>
                  <a:p>
                    <a:endParaRPr lang="en-GB"/>
                  </a:p>
                </p:txBody>
              </p:sp>
            </p:grpSp>
            <p:sp>
              <p:nvSpPr>
                <p:cNvPr id="101" name="TextBox 17">
                  <a:extLst>
                    <a:ext uri="{FF2B5EF4-FFF2-40B4-BE49-F238E27FC236}">
                      <a16:creationId xmlns:a16="http://schemas.microsoft.com/office/drawing/2014/main" id="{7D8B5F00-FE8B-4823-BE8E-711C5602C717}"/>
                    </a:ext>
                  </a:extLst>
                </p:cNvPr>
                <p:cNvSpPr txBox="1"/>
                <p:nvPr/>
              </p:nvSpPr>
              <p:spPr>
                <a:xfrm>
                  <a:off x="191518" y="333654"/>
                  <a:ext cx="1133475" cy="584775"/>
                </a:xfrm>
                <a:prstGeom prst="rect">
                  <a:avLst/>
                </a:prstGeom>
                <a:solidFill>
                  <a:srgbClr val="B9B9B9"/>
                </a:solidFill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600" b="1" kern="1200" dirty="0"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  <a:ea typeface="Times New Roman" panose="02020603050405020304" pitchFamily="18" charset="0"/>
                      <a:cs typeface="Arial" panose="020B0604020202020204" pitchFamily="34" charset="0"/>
                    </a:rPr>
                    <a:t>AUTUMN</a:t>
                  </a:r>
                  <a:endParaRPr lang="en-GB" sz="1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endParaRPr>
                </a:p>
                <a:p>
                  <a:pPr algn="ctr"/>
                  <a:r>
                    <a:rPr lang="en-GB" sz="1600" b="1" kern="1200" dirty="0"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  <a:ea typeface="Times New Roman" panose="02020603050405020304" pitchFamily="18" charset="0"/>
                      <a:cs typeface="Arial" panose="020B0604020202020204" pitchFamily="34" charset="0"/>
                    </a:rPr>
                    <a:t>TERM</a:t>
                  </a:r>
                  <a:endParaRPr lang="en-GB" sz="1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87" name="Group 86">
                <a:extLst>
                  <a:ext uri="{FF2B5EF4-FFF2-40B4-BE49-F238E27FC236}">
                    <a16:creationId xmlns:a16="http://schemas.microsoft.com/office/drawing/2014/main" id="{20CA21E4-D26B-438D-8DBB-4D1F2D4926CC}"/>
                  </a:ext>
                </a:extLst>
              </p:cNvPr>
              <p:cNvGrpSpPr/>
              <p:nvPr/>
            </p:nvGrpSpPr>
            <p:grpSpPr>
              <a:xfrm>
                <a:off x="518712" y="3225248"/>
                <a:ext cx="1541145" cy="1403350"/>
                <a:chOff x="0" y="0"/>
                <a:chExt cx="1541145" cy="1403350"/>
              </a:xfrm>
            </p:grpSpPr>
            <p:grpSp>
              <p:nvGrpSpPr>
                <p:cNvPr id="96" name="Group 95">
                  <a:extLst>
                    <a:ext uri="{FF2B5EF4-FFF2-40B4-BE49-F238E27FC236}">
                      <a16:creationId xmlns:a16="http://schemas.microsoft.com/office/drawing/2014/main" id="{346FEEEE-1C28-4AA3-B34D-111B478CFF5A}"/>
                    </a:ext>
                  </a:extLst>
                </p:cNvPr>
                <p:cNvGrpSpPr/>
                <p:nvPr/>
              </p:nvGrpSpPr>
              <p:grpSpPr>
                <a:xfrm>
                  <a:off x="0" y="0"/>
                  <a:ext cx="1541145" cy="1403350"/>
                  <a:chOff x="0" y="0"/>
                  <a:chExt cx="1541145" cy="1403350"/>
                </a:xfrm>
              </p:grpSpPr>
              <p:pic>
                <p:nvPicPr>
                  <p:cNvPr id="98" name="Content Placeholder 4">
                    <a:extLst>
                      <a:ext uri="{FF2B5EF4-FFF2-40B4-BE49-F238E27FC236}">
                        <a16:creationId xmlns:a16="http://schemas.microsoft.com/office/drawing/2014/main" id="{BE9B719F-947D-4C3F-A7EF-E9D00E622AED}"/>
                      </a:ext>
                    </a:extLst>
                  </p:cNvPr>
                  <p:cNvPicPr/>
                  <p:nvPr/>
                </p:nvPicPr>
                <p:blipFill rotWithShape="1">
                  <a:blip r:embed="rId7">
                    <a:alphaModFix/>
                    <a:extLst>
                      <a:ext uri="{BEBA8EAE-BF5A-486C-A8C5-ECC9F3942E4B}">
                        <a14:imgProps xmlns:a14="http://schemas.microsoft.com/office/drawing/2010/main">
                          <a14:imgLayer r:embed="rId8">
                            <a14:imgEffect>
                              <a14:colorTemperature colorTemp="6521"/>
                            </a14:imgEffect>
                            <a14:imgEffect>
                              <a14:saturation sat="0"/>
                            </a14:imgEffect>
                          </a14:imgLayer>
                        </a14:imgProps>
                      </a:ext>
                    </a:extLst>
                  </a:blip>
                  <a:srcRect l="15246" t="8707" r="2591" b="10331"/>
                  <a:stretch/>
                </p:blipFill>
                <p:spPr>
                  <a:xfrm>
                    <a:off x="0" y="0"/>
                    <a:ext cx="1541145" cy="1403350"/>
                  </a:xfrm>
                  <a:prstGeom prst="rect">
                    <a:avLst/>
                  </a:prstGeom>
                  <a:noFill/>
                </p:spPr>
              </p:pic>
              <p:sp>
                <p:nvSpPr>
                  <p:cNvPr id="99" name="TextBox 11">
                    <a:extLst>
                      <a:ext uri="{FF2B5EF4-FFF2-40B4-BE49-F238E27FC236}">
                        <a16:creationId xmlns:a16="http://schemas.microsoft.com/office/drawing/2014/main" id="{F88375D1-4A08-4AFE-A052-68D45A0DC2B9}"/>
                      </a:ext>
                    </a:extLst>
                  </p:cNvPr>
                  <p:cNvSpPr txBox="1"/>
                  <p:nvPr/>
                </p:nvSpPr>
                <p:spPr>
                  <a:xfrm>
                    <a:off x="307239" y="197511"/>
                    <a:ext cx="885983" cy="369332"/>
                  </a:xfrm>
                  <a:prstGeom prst="rect">
                    <a:avLst/>
                  </a:prstGeom>
                  <a:solidFill>
                    <a:srgbClr val="B9B9B9"/>
                  </a:solidFill>
                </p:spPr>
                <p:txBody>
                  <a:bodyPr wrap="square" rtlCol="0">
                    <a:spAutoFit/>
                  </a:bodyPr>
                  <a:lstStyle/>
                  <a:p>
                    <a:endParaRPr lang="en-GB"/>
                  </a:p>
                </p:txBody>
              </p:sp>
            </p:grpSp>
            <p:sp>
              <p:nvSpPr>
                <p:cNvPr id="97" name="TextBox 17">
                  <a:extLst>
                    <a:ext uri="{FF2B5EF4-FFF2-40B4-BE49-F238E27FC236}">
                      <a16:creationId xmlns:a16="http://schemas.microsoft.com/office/drawing/2014/main" id="{321FB42E-1BB2-48A3-AB0D-7B7456339C99}"/>
                    </a:ext>
                  </a:extLst>
                </p:cNvPr>
                <p:cNvSpPr txBox="1"/>
                <p:nvPr/>
              </p:nvSpPr>
              <p:spPr>
                <a:xfrm>
                  <a:off x="197511" y="277978"/>
                  <a:ext cx="1134110" cy="584775"/>
                </a:xfrm>
                <a:prstGeom prst="rect">
                  <a:avLst/>
                </a:prstGeom>
                <a:solidFill>
                  <a:srgbClr val="B9B9B9"/>
                </a:solidFill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600" b="1" kern="1200" dirty="0"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  <a:ea typeface="Times New Roman" panose="02020603050405020304" pitchFamily="18" charset="0"/>
                      <a:cs typeface="Arial" panose="020B0604020202020204" pitchFamily="34" charset="0"/>
                    </a:rPr>
                    <a:t>SPRING</a:t>
                  </a:r>
                  <a:endParaRPr lang="en-GB" sz="16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endParaRPr>
                </a:p>
                <a:p>
                  <a:pPr algn="ctr"/>
                  <a:r>
                    <a:rPr lang="en-GB" sz="1600" b="1" kern="1200" dirty="0"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  <a:ea typeface="Times New Roman" panose="02020603050405020304" pitchFamily="18" charset="0"/>
                      <a:cs typeface="Arial" panose="020B0604020202020204" pitchFamily="34" charset="0"/>
                    </a:rPr>
                    <a:t>TERM</a:t>
                  </a:r>
                  <a:endParaRPr lang="en-GB" sz="16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88" name="Group 87">
                <a:extLst>
                  <a:ext uri="{FF2B5EF4-FFF2-40B4-BE49-F238E27FC236}">
                    <a16:creationId xmlns:a16="http://schemas.microsoft.com/office/drawing/2014/main" id="{09CAA05A-466C-47F1-8FA8-BDDC795FA530}"/>
                  </a:ext>
                </a:extLst>
              </p:cNvPr>
              <p:cNvGrpSpPr/>
              <p:nvPr/>
            </p:nvGrpSpPr>
            <p:grpSpPr>
              <a:xfrm>
                <a:off x="516052" y="5161955"/>
                <a:ext cx="1541145" cy="1403350"/>
                <a:chOff x="0" y="0"/>
                <a:chExt cx="1541145" cy="1403350"/>
              </a:xfrm>
            </p:grpSpPr>
            <p:grpSp>
              <p:nvGrpSpPr>
                <p:cNvPr id="92" name="Group 91">
                  <a:extLst>
                    <a:ext uri="{FF2B5EF4-FFF2-40B4-BE49-F238E27FC236}">
                      <a16:creationId xmlns:a16="http://schemas.microsoft.com/office/drawing/2014/main" id="{797960BF-F65F-45E1-878E-61718C7E6916}"/>
                    </a:ext>
                  </a:extLst>
                </p:cNvPr>
                <p:cNvGrpSpPr/>
                <p:nvPr/>
              </p:nvGrpSpPr>
              <p:grpSpPr>
                <a:xfrm>
                  <a:off x="0" y="0"/>
                  <a:ext cx="1541145" cy="1403350"/>
                  <a:chOff x="0" y="0"/>
                  <a:chExt cx="1541145" cy="1403350"/>
                </a:xfrm>
              </p:grpSpPr>
              <p:pic>
                <p:nvPicPr>
                  <p:cNvPr id="94" name="Content Placeholder 4">
                    <a:extLst>
                      <a:ext uri="{FF2B5EF4-FFF2-40B4-BE49-F238E27FC236}">
                        <a16:creationId xmlns:a16="http://schemas.microsoft.com/office/drawing/2014/main" id="{B06169C5-4726-4D28-BA64-F2396EE992AB}"/>
                      </a:ext>
                    </a:extLst>
                  </p:cNvPr>
                  <p:cNvPicPr/>
                  <p:nvPr/>
                </p:nvPicPr>
                <p:blipFill rotWithShape="1">
                  <a:blip r:embed="rId7">
                    <a:alphaModFix/>
                    <a:extLst>
                      <a:ext uri="{BEBA8EAE-BF5A-486C-A8C5-ECC9F3942E4B}">
                        <a14:imgProps xmlns:a14="http://schemas.microsoft.com/office/drawing/2010/main">
                          <a14:imgLayer r:embed="rId8">
                            <a14:imgEffect>
                              <a14:colorTemperature colorTemp="6521"/>
                            </a14:imgEffect>
                            <a14:imgEffect>
                              <a14:saturation sat="0"/>
                            </a14:imgEffect>
                          </a14:imgLayer>
                        </a14:imgProps>
                      </a:ext>
                    </a:extLst>
                  </a:blip>
                  <a:srcRect l="15246" t="8707" r="2591" b="10331"/>
                  <a:stretch/>
                </p:blipFill>
                <p:spPr>
                  <a:xfrm>
                    <a:off x="0" y="0"/>
                    <a:ext cx="1541145" cy="1403350"/>
                  </a:xfrm>
                  <a:prstGeom prst="rect">
                    <a:avLst/>
                  </a:prstGeom>
                  <a:noFill/>
                </p:spPr>
              </p:pic>
              <p:sp>
                <p:nvSpPr>
                  <p:cNvPr id="95" name="TextBox 11">
                    <a:extLst>
                      <a:ext uri="{FF2B5EF4-FFF2-40B4-BE49-F238E27FC236}">
                        <a16:creationId xmlns:a16="http://schemas.microsoft.com/office/drawing/2014/main" id="{3E3E256C-199B-48D7-AD04-AD05D009C034}"/>
                      </a:ext>
                    </a:extLst>
                  </p:cNvPr>
                  <p:cNvSpPr txBox="1"/>
                  <p:nvPr/>
                </p:nvSpPr>
                <p:spPr>
                  <a:xfrm>
                    <a:off x="307239" y="197511"/>
                    <a:ext cx="885983" cy="369332"/>
                  </a:xfrm>
                  <a:prstGeom prst="rect">
                    <a:avLst/>
                  </a:prstGeom>
                  <a:solidFill>
                    <a:srgbClr val="B9B9B9"/>
                  </a:solidFill>
                </p:spPr>
                <p:txBody>
                  <a:bodyPr wrap="square" rtlCol="0">
                    <a:spAutoFit/>
                  </a:bodyPr>
                  <a:lstStyle/>
                  <a:p>
                    <a:endParaRPr lang="en-GB"/>
                  </a:p>
                </p:txBody>
              </p:sp>
            </p:grpSp>
            <p:sp>
              <p:nvSpPr>
                <p:cNvPr id="93" name="TextBox 17">
                  <a:extLst>
                    <a:ext uri="{FF2B5EF4-FFF2-40B4-BE49-F238E27FC236}">
                      <a16:creationId xmlns:a16="http://schemas.microsoft.com/office/drawing/2014/main" id="{1F52E56A-CB48-4770-A7DF-AF00C2558CB8}"/>
                    </a:ext>
                  </a:extLst>
                </p:cNvPr>
                <p:cNvSpPr txBox="1"/>
                <p:nvPr/>
              </p:nvSpPr>
              <p:spPr>
                <a:xfrm>
                  <a:off x="182880" y="285293"/>
                  <a:ext cx="1134110" cy="584775"/>
                </a:xfrm>
                <a:prstGeom prst="rect">
                  <a:avLst/>
                </a:prstGeom>
                <a:solidFill>
                  <a:srgbClr val="B9B9B9"/>
                </a:solidFill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600" b="1" kern="1200" dirty="0"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  <a:ea typeface="Times New Roman" panose="02020603050405020304" pitchFamily="18" charset="0"/>
                      <a:cs typeface="Arial" panose="020B0604020202020204" pitchFamily="34" charset="0"/>
                    </a:rPr>
                    <a:t>SUMMER</a:t>
                  </a:r>
                  <a:endParaRPr lang="en-GB" sz="16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endParaRPr>
                </a:p>
                <a:p>
                  <a:pPr algn="ctr"/>
                  <a:r>
                    <a:rPr lang="en-GB" sz="1600" b="1" kern="1200" dirty="0"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  <a:ea typeface="Times New Roman" panose="02020603050405020304" pitchFamily="18" charset="0"/>
                      <a:cs typeface="Arial" panose="020B0604020202020204" pitchFamily="34" charset="0"/>
                    </a:rPr>
                    <a:t>TERM</a:t>
                  </a:r>
                  <a:endParaRPr lang="en-GB" sz="16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endParaRPr>
                </a:p>
              </p:txBody>
            </p:sp>
          </p:grpSp>
        </p:grp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2D5BCFAC-45FB-40BA-BD2B-DD5328F6B1A8}"/>
                </a:ext>
              </a:extLst>
            </p:cNvPr>
            <p:cNvSpPr txBox="1"/>
            <p:nvPr/>
          </p:nvSpPr>
          <p:spPr>
            <a:xfrm>
              <a:off x="-1201292" y="111923"/>
              <a:ext cx="111036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b="1" dirty="0">
                  <a:latin typeface="Arial" panose="020B0604020202020204" pitchFamily="34" charset="0"/>
                  <a:cs typeface="Arial" panose="020B0604020202020204" pitchFamily="34" charset="0"/>
                </a:rPr>
                <a:t>ST MARY’S MENSTON  </a:t>
              </a:r>
            </a:p>
          </p:txBody>
        </p:sp>
      </p:grpSp>
      <p:sp>
        <p:nvSpPr>
          <p:cNvPr id="53" name="TextBox 52">
            <a:extLst>
              <a:ext uri="{FF2B5EF4-FFF2-40B4-BE49-F238E27FC236}">
                <a16:creationId xmlns:a16="http://schemas.microsoft.com/office/drawing/2014/main" id="{9B894654-BEF4-4962-AF10-7813265B3992}"/>
              </a:ext>
            </a:extLst>
          </p:cNvPr>
          <p:cNvSpPr txBox="1"/>
          <p:nvPr/>
        </p:nvSpPr>
        <p:spPr>
          <a:xfrm>
            <a:off x="1066486" y="6284291"/>
            <a:ext cx="10707235" cy="44267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Virtues</a:t>
            </a:r>
          </a:p>
          <a:p>
            <a:r>
              <a:rPr kumimoji="0" lang="en-GB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Through the curriculum we will work with students to develop good sense and those virtuous qualities that will enable them to be successful, well-rounded individuals.  </a:t>
            </a:r>
            <a:r>
              <a:rPr kumimoji="0" lang="en-GB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C9C2D53-7D81-4DE1-A633-74091FF70C5A}"/>
              </a:ext>
            </a:extLst>
          </p:cNvPr>
          <p:cNvSpPr txBox="1"/>
          <p:nvPr/>
        </p:nvSpPr>
        <p:spPr>
          <a:xfrm>
            <a:off x="6497280" y="145809"/>
            <a:ext cx="5484288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1100" b="0" i="0" dirty="0">
                <a:solidFill>
                  <a:srgbClr val="181818"/>
                </a:solidFill>
                <a:effectLst/>
                <a:latin typeface="Merriweather" panose="00000500000000000000" pitchFamily="2" charset="0"/>
              </a:rPr>
              <a:t>“Remember to look up at the stars and not down at your feet. Try to make sense of what you see and wonder about what makes the universe exist. </a:t>
            </a:r>
          </a:p>
          <a:p>
            <a:pPr algn="l"/>
            <a:r>
              <a:rPr lang="en-GB" sz="1100" b="0" i="0" dirty="0">
                <a:solidFill>
                  <a:srgbClr val="181818"/>
                </a:solidFill>
                <a:effectLst/>
                <a:latin typeface="Merriweather" panose="00000500000000000000" pitchFamily="2" charset="0"/>
              </a:rPr>
              <a:t>Be curious.” Stephen Hawking</a:t>
            </a:r>
          </a:p>
        </p:txBody>
      </p:sp>
      <p:sp>
        <p:nvSpPr>
          <p:cNvPr id="44" name="Rounded Rectangle 34">
            <a:extLst>
              <a:ext uri="{FF2B5EF4-FFF2-40B4-BE49-F238E27FC236}">
                <a16:creationId xmlns:a16="http://schemas.microsoft.com/office/drawing/2014/main" id="{B1257A18-A3A0-4F2A-85EE-0E58D221CC6B}"/>
              </a:ext>
            </a:extLst>
          </p:cNvPr>
          <p:cNvSpPr/>
          <p:nvPr/>
        </p:nvSpPr>
        <p:spPr>
          <a:xfrm>
            <a:off x="4396697" y="1733710"/>
            <a:ext cx="1818974" cy="2563178"/>
          </a:xfrm>
          <a:prstGeom prst="roundRect">
            <a:avLst/>
          </a:prstGeom>
          <a:solidFill>
            <a:srgbClr val="942C8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en-GB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Each topic will have a  45 minute assessment at the end, focussed on the learning outcomes which are on the blue sheets stuck in the student’s exercise book</a:t>
            </a:r>
          </a:p>
          <a:p>
            <a:endParaRPr lang="en-GB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These assessments will use a variety of question styles including:.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Multiple choice,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Structured,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Closed short answer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Extended response</a:t>
            </a:r>
          </a:p>
        </p:txBody>
      </p:sp>
    </p:spTree>
    <p:extLst>
      <p:ext uri="{BB962C8B-B14F-4D97-AF65-F5344CB8AC3E}">
        <p14:creationId xmlns:p14="http://schemas.microsoft.com/office/powerpoint/2010/main" val="23191401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233</Words>
  <Application>Microsoft Office PowerPoint</Application>
  <PresentationFormat>Widescreen</PresentationFormat>
  <Paragraphs>43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Merriweather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Collard</dc:creator>
  <cp:lastModifiedBy>C Wood</cp:lastModifiedBy>
  <cp:revision>35</cp:revision>
  <cp:lastPrinted>2023-05-09T13:14:42Z</cp:lastPrinted>
  <dcterms:created xsi:type="dcterms:W3CDTF">2023-02-26T19:58:38Z</dcterms:created>
  <dcterms:modified xsi:type="dcterms:W3CDTF">2024-06-18T11:32:49Z</dcterms:modified>
</cp:coreProperties>
</file>