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42C87"/>
    <a:srgbClr val="B9B9B9"/>
    <a:srgbClr val="FFC6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2" d="100"/>
          <a:sy n="112" d="100"/>
        </p:scale>
        <p:origin x="92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5DD2966-D349-4430-A65C-E93DC40FDC99}" type="datetimeFigureOut">
              <a:rPr lang="en-GB" smtClean="0"/>
              <a:t>10/07/2023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979033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5DD2966-D349-4430-A65C-E93DC40FDC99}" type="datetimeFigureOut">
              <a:rPr lang="en-GB" smtClean="0"/>
              <a:t>10/07/2023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3297688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5DD2966-D349-4430-A65C-E93DC40FDC99}" type="datetimeFigureOut">
              <a:rPr lang="en-GB" smtClean="0"/>
              <a:t>10/07/2023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4101110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5DD2966-D349-4430-A65C-E93DC40FDC99}" type="datetimeFigureOut">
              <a:rPr lang="en-GB" smtClean="0"/>
              <a:t>10/07/2023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3634072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5DD2966-D349-4430-A65C-E93DC40FDC99}" type="datetimeFigureOut">
              <a:rPr lang="en-GB" smtClean="0"/>
              <a:t>10/07/2023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2851113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5DD2966-D349-4430-A65C-E93DC40FDC99}" type="datetimeFigureOut">
              <a:rPr lang="en-GB" smtClean="0"/>
              <a:t>10/07/2023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2263616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5DD2966-D349-4430-A65C-E93DC40FDC99}" type="datetimeFigureOut">
              <a:rPr lang="en-GB" smtClean="0"/>
              <a:t>10/07/2023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2292054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5DD2966-D349-4430-A65C-E93DC40FDC99}" type="datetimeFigureOut">
              <a:rPr lang="en-GB" smtClean="0"/>
              <a:t>10/07/2023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2823879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DD2966-D349-4430-A65C-E93DC40FDC99}" type="datetimeFigureOut">
              <a:rPr lang="en-GB" smtClean="0"/>
              <a:t>10/07/2023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3778966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5DD2966-D349-4430-A65C-E93DC40FDC99}" type="datetimeFigureOut">
              <a:rPr lang="en-GB" smtClean="0"/>
              <a:t>10/07/2023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433487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5DD2966-D349-4430-A65C-E93DC40FDC99}" type="datetimeFigureOut">
              <a:rPr lang="en-GB" smtClean="0"/>
              <a:t>10/07/2023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4C1B0E-7750-4C3F-A07A-E696EB3DC3D7}" type="slidenum">
              <a:rPr lang="en-GB" smtClean="0"/>
              <a:t>‹#›</a:t>
            </a:fld>
            <a:endParaRPr lang="en-GB"/>
          </a:p>
        </p:txBody>
      </p:sp>
    </p:spTree>
    <p:extLst>
      <p:ext uri="{BB962C8B-B14F-4D97-AF65-F5344CB8AC3E}">
        <p14:creationId xmlns:p14="http://schemas.microsoft.com/office/powerpoint/2010/main" val="4180805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DD2966-D349-4430-A65C-E93DC40FDC99}" type="datetimeFigureOut">
              <a:rPr lang="en-GB" smtClean="0"/>
              <a:t>10/07/2023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4C1B0E-7750-4C3F-A07A-E696EB3DC3D7}" type="slidenum">
              <a:rPr lang="en-GB" smtClean="0"/>
              <a:t>‹#›</a:t>
            </a:fld>
            <a:endParaRPr lang="en-GB"/>
          </a:p>
        </p:txBody>
      </p:sp>
    </p:spTree>
    <p:extLst>
      <p:ext uri="{BB962C8B-B14F-4D97-AF65-F5344CB8AC3E}">
        <p14:creationId xmlns:p14="http://schemas.microsoft.com/office/powerpoint/2010/main" val="4089612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hyperlink" Target="https://www.freesciencelessons.co.uk/videos/" TargetMode="External"/><Relationship Id="rId7" Type="http://schemas.openxmlformats.org/officeDocument/2006/relationships/image" Target="../media/image1.png"/><Relationship Id="rId2" Type="http://schemas.openxmlformats.org/officeDocument/2006/relationships/hyperlink" Target="https://www.physicsandmathstutor.com/chemistry-revision/gcse-aqa/" TargetMode="External"/><Relationship Id="rId1" Type="http://schemas.openxmlformats.org/officeDocument/2006/relationships/slideLayout" Target="../slideLayouts/slideLayout2.xml"/><Relationship Id="rId6" Type="http://schemas.openxmlformats.org/officeDocument/2006/relationships/hyperlink" Target="https://app.senecalearning.com/classroom/course/e39e7f70-d100-11e7-9b85-bbf8589a9044" TargetMode="External"/><Relationship Id="rId5" Type="http://schemas.openxmlformats.org/officeDocument/2006/relationships/hyperlink" Target="https://www.bbc.co.uk/bitesize/examspecs/z8xtmnb" TargetMode="External"/><Relationship Id="rId4" Type="http://schemas.openxmlformats.org/officeDocument/2006/relationships/hyperlink" Target="https://www.youtube.com/playlist?list=PLAd0MSIZBSsEygAZyDRkK0PgQZ6uiC98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3">
            <a:extLst>
              <a:ext uri="{FF2B5EF4-FFF2-40B4-BE49-F238E27FC236}">
                <a16:creationId xmlns:a16="http://schemas.microsoft.com/office/drawing/2014/main" id="{33AF4C98-03E4-4C61-B03F-2AC3C539C49A}"/>
              </a:ext>
            </a:extLst>
          </p:cNvPr>
          <p:cNvGrpSpPr/>
          <p:nvPr/>
        </p:nvGrpSpPr>
        <p:grpSpPr>
          <a:xfrm>
            <a:off x="-1198466" y="-9697"/>
            <a:ext cx="13296336" cy="6829126"/>
            <a:chOff x="-1201292" y="0"/>
            <a:chExt cx="13296336" cy="6829126"/>
          </a:xfrm>
        </p:grpSpPr>
        <p:grpSp>
          <p:nvGrpSpPr>
            <p:cNvPr id="55" name="Group 54">
              <a:extLst>
                <a:ext uri="{FF2B5EF4-FFF2-40B4-BE49-F238E27FC236}">
                  <a16:creationId xmlns:a16="http://schemas.microsoft.com/office/drawing/2014/main" id="{BFF6A9CF-CE3A-415F-AF49-9D938415125C}"/>
                </a:ext>
              </a:extLst>
            </p:cNvPr>
            <p:cNvGrpSpPr/>
            <p:nvPr/>
          </p:nvGrpSpPr>
          <p:grpSpPr>
            <a:xfrm>
              <a:off x="-2826" y="0"/>
              <a:ext cx="12097870" cy="6829126"/>
              <a:chOff x="-18610" y="-464267"/>
              <a:chExt cx="11937909" cy="7950878"/>
            </a:xfrm>
          </p:grpSpPr>
          <p:sp>
            <p:nvSpPr>
              <p:cNvPr id="58" name="Rounded Rectangle 5">
                <a:extLst>
                  <a:ext uri="{FF2B5EF4-FFF2-40B4-BE49-F238E27FC236}">
                    <a16:creationId xmlns:a16="http://schemas.microsoft.com/office/drawing/2014/main" id="{3B4201CD-257C-49E1-9214-9284D7B5ED4C}"/>
                  </a:ext>
                </a:extLst>
              </p:cNvPr>
              <p:cNvSpPr/>
              <p:nvPr/>
            </p:nvSpPr>
            <p:spPr>
              <a:xfrm>
                <a:off x="2746378" y="93985"/>
                <a:ext cx="2941162" cy="340519"/>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AMBITION</a:t>
                </a:r>
              </a:p>
            </p:txBody>
          </p:sp>
          <p:sp>
            <p:nvSpPr>
              <p:cNvPr id="59" name="Rounded Rectangle 6">
                <a:extLst>
                  <a:ext uri="{FF2B5EF4-FFF2-40B4-BE49-F238E27FC236}">
                    <a16:creationId xmlns:a16="http://schemas.microsoft.com/office/drawing/2014/main" id="{BDD918BA-C600-497B-925F-E859EDD03569}"/>
                  </a:ext>
                </a:extLst>
              </p:cNvPr>
              <p:cNvSpPr/>
              <p:nvPr/>
            </p:nvSpPr>
            <p:spPr>
              <a:xfrm>
                <a:off x="9144719" y="836576"/>
                <a:ext cx="2774580" cy="39645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OPPORTUNITY AND FAITH</a:t>
                </a:r>
              </a:p>
            </p:txBody>
          </p:sp>
          <p:sp>
            <p:nvSpPr>
              <p:cNvPr id="60" name="Rounded Rectangle 7">
                <a:extLst>
                  <a:ext uri="{FF2B5EF4-FFF2-40B4-BE49-F238E27FC236}">
                    <a16:creationId xmlns:a16="http://schemas.microsoft.com/office/drawing/2014/main" id="{84CFED86-69B6-48E1-B03E-8F4B37C06DA0}"/>
                  </a:ext>
                </a:extLst>
              </p:cNvPr>
              <p:cNvSpPr/>
              <p:nvPr/>
            </p:nvSpPr>
            <p:spPr>
              <a:xfrm>
                <a:off x="2319898" y="695552"/>
                <a:ext cx="1626648" cy="34051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LEARNING</a:t>
                </a:r>
              </a:p>
            </p:txBody>
          </p:sp>
          <p:sp>
            <p:nvSpPr>
              <p:cNvPr id="61" name="TextBox 60">
                <a:extLst>
                  <a:ext uri="{FF2B5EF4-FFF2-40B4-BE49-F238E27FC236}">
                    <a16:creationId xmlns:a16="http://schemas.microsoft.com/office/drawing/2014/main" id="{19F85048-655A-438C-BE50-5D59F4A048EA}"/>
                  </a:ext>
                </a:extLst>
              </p:cNvPr>
              <p:cNvSpPr txBox="1"/>
              <p:nvPr/>
            </p:nvSpPr>
            <p:spPr>
              <a:xfrm rot="16200000">
                <a:off x="-3809383" y="3326506"/>
                <a:ext cx="7950878" cy="369332"/>
              </a:xfrm>
              <a:prstGeom prst="rect">
                <a:avLst/>
              </a:prstGeom>
              <a:solidFill>
                <a:srgbClr val="942C87"/>
              </a:solidFill>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GB" b="1">
                    <a:solidFill>
                      <a:schemeClr val="bg1"/>
                    </a:solidFill>
                    <a:latin typeface="Arial" panose="020B0604020202020204" pitchFamily="34" charset="0"/>
                    <a:cs typeface="Arial" panose="020B0604020202020204" pitchFamily="34" charset="0"/>
                  </a:rPr>
                  <a:t>SUBJECT- CHEMISTRY</a:t>
                </a:r>
                <a:endParaRPr lang="en-GB" b="1" dirty="0">
                  <a:solidFill>
                    <a:schemeClr val="bg1"/>
                  </a:solidFill>
                  <a:latin typeface="Arial" panose="020B0604020202020204" pitchFamily="34" charset="0"/>
                  <a:cs typeface="Arial" panose="020B0604020202020204" pitchFamily="34" charset="0"/>
                </a:endParaRPr>
              </a:p>
            </p:txBody>
          </p:sp>
          <p:sp>
            <p:nvSpPr>
              <p:cNvPr id="62" name="Rounded Rectangle 12">
                <a:extLst>
                  <a:ext uri="{FF2B5EF4-FFF2-40B4-BE49-F238E27FC236}">
                    <a16:creationId xmlns:a16="http://schemas.microsoft.com/office/drawing/2014/main" id="{B079170C-6382-40B7-8753-8CBB0A135770}"/>
                  </a:ext>
                </a:extLst>
              </p:cNvPr>
              <p:cNvSpPr/>
              <p:nvPr/>
            </p:nvSpPr>
            <p:spPr>
              <a:xfrm>
                <a:off x="4361326" y="695552"/>
                <a:ext cx="1626648" cy="34051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ASSESSMENT</a:t>
                </a:r>
              </a:p>
            </p:txBody>
          </p:sp>
          <p:sp>
            <p:nvSpPr>
              <p:cNvPr id="63" name="Rounded Rectangle 13">
                <a:extLst>
                  <a:ext uri="{FF2B5EF4-FFF2-40B4-BE49-F238E27FC236}">
                    <a16:creationId xmlns:a16="http://schemas.microsoft.com/office/drawing/2014/main" id="{89D46C2B-C085-4B5F-9CE2-44BAC5E1E4C1}"/>
                  </a:ext>
                </a:extLst>
              </p:cNvPr>
              <p:cNvSpPr/>
              <p:nvPr/>
            </p:nvSpPr>
            <p:spPr>
              <a:xfrm>
                <a:off x="6316606" y="576371"/>
                <a:ext cx="2485299" cy="57888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HOW CAN I SUPPORT </a:t>
                </a:r>
              </a:p>
              <a:p>
                <a:pPr algn="ctr"/>
                <a:r>
                  <a:rPr lang="en-GB" sz="1400" b="1" dirty="0">
                    <a:solidFill>
                      <a:srgbClr val="942C87"/>
                    </a:solidFill>
                    <a:latin typeface="Arial" panose="020B0604020202020204" pitchFamily="34" charset="0"/>
                    <a:cs typeface="Arial" panose="020B0604020202020204" pitchFamily="34" charset="0"/>
                  </a:rPr>
                  <a:t>AT HOME</a:t>
                </a:r>
              </a:p>
            </p:txBody>
          </p:sp>
          <p:sp>
            <p:nvSpPr>
              <p:cNvPr id="64" name="Rounded Rectangle 19">
                <a:extLst>
                  <a:ext uri="{FF2B5EF4-FFF2-40B4-BE49-F238E27FC236}">
                    <a16:creationId xmlns:a16="http://schemas.microsoft.com/office/drawing/2014/main" id="{99E7997C-D2C2-48A6-AC0C-A6B6D6611E5E}"/>
                  </a:ext>
                </a:extLst>
              </p:cNvPr>
              <p:cNvSpPr/>
              <p:nvPr/>
            </p:nvSpPr>
            <p:spPr>
              <a:xfrm>
                <a:off x="2247438" y="1406935"/>
                <a:ext cx="1807200" cy="51538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Atoms, elements and compounds </a:t>
                </a:r>
              </a:p>
            </p:txBody>
          </p:sp>
          <p:sp>
            <p:nvSpPr>
              <p:cNvPr id="66" name="Rounded Rectangle 22">
                <a:extLst>
                  <a:ext uri="{FF2B5EF4-FFF2-40B4-BE49-F238E27FC236}">
                    <a16:creationId xmlns:a16="http://schemas.microsoft.com/office/drawing/2014/main" id="{E59CAA8C-1C13-41B2-BDE9-5ED6AE63B030}"/>
                  </a:ext>
                </a:extLst>
              </p:cNvPr>
              <p:cNvSpPr/>
              <p:nvPr/>
            </p:nvSpPr>
            <p:spPr>
              <a:xfrm>
                <a:off x="2229622" y="2415076"/>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Maths &amp; science skills </a:t>
                </a:r>
              </a:p>
            </p:txBody>
          </p:sp>
          <p:sp>
            <p:nvSpPr>
              <p:cNvPr id="69" name="Rounded Rectangle 25">
                <a:extLst>
                  <a:ext uri="{FF2B5EF4-FFF2-40B4-BE49-F238E27FC236}">
                    <a16:creationId xmlns:a16="http://schemas.microsoft.com/office/drawing/2014/main" id="{252BD3D9-CFAC-401C-8820-989E4435858A}"/>
                  </a:ext>
                </a:extLst>
              </p:cNvPr>
              <p:cNvSpPr/>
              <p:nvPr/>
            </p:nvSpPr>
            <p:spPr>
              <a:xfrm>
                <a:off x="2238966" y="3344644"/>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The Periodic Table </a:t>
                </a:r>
              </a:p>
            </p:txBody>
          </p:sp>
          <p:sp>
            <p:nvSpPr>
              <p:cNvPr id="71" name="Rounded Rectangle 30">
                <a:extLst>
                  <a:ext uri="{FF2B5EF4-FFF2-40B4-BE49-F238E27FC236}">
                    <a16:creationId xmlns:a16="http://schemas.microsoft.com/office/drawing/2014/main" id="{E11A4362-8CF0-430E-9556-102E8F04C751}"/>
                  </a:ext>
                </a:extLst>
              </p:cNvPr>
              <p:cNvSpPr/>
              <p:nvPr/>
            </p:nvSpPr>
            <p:spPr>
              <a:xfrm>
                <a:off x="2247438" y="4355250"/>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Metals &amp; their uses </a:t>
                </a:r>
              </a:p>
            </p:txBody>
          </p:sp>
          <p:sp>
            <p:nvSpPr>
              <p:cNvPr id="72" name="Rounded Rectangle 31">
                <a:extLst>
                  <a:ext uri="{FF2B5EF4-FFF2-40B4-BE49-F238E27FC236}">
                    <a16:creationId xmlns:a16="http://schemas.microsoft.com/office/drawing/2014/main" id="{E7501D3D-AB24-463B-9430-A9D9E2E079A2}"/>
                  </a:ext>
                </a:extLst>
              </p:cNvPr>
              <p:cNvSpPr/>
              <p:nvPr/>
            </p:nvSpPr>
            <p:spPr>
              <a:xfrm>
                <a:off x="2229622" y="5294177"/>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Crude Oil </a:t>
                </a:r>
              </a:p>
            </p:txBody>
          </p:sp>
          <p:sp>
            <p:nvSpPr>
              <p:cNvPr id="73" name="Rounded Rectangle 32">
                <a:extLst>
                  <a:ext uri="{FF2B5EF4-FFF2-40B4-BE49-F238E27FC236}">
                    <a16:creationId xmlns:a16="http://schemas.microsoft.com/office/drawing/2014/main" id="{93C9C617-731F-4AAB-9CC1-A6082E2C5978}"/>
                  </a:ext>
                </a:extLst>
              </p:cNvPr>
              <p:cNvSpPr/>
              <p:nvPr/>
            </p:nvSpPr>
            <p:spPr>
              <a:xfrm>
                <a:off x="2229622" y="6090959"/>
                <a:ext cx="1807200" cy="3171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b="1" dirty="0">
                    <a:solidFill>
                      <a:schemeClr val="tx1"/>
                    </a:solidFill>
                    <a:latin typeface="Arial" panose="020B0604020202020204" pitchFamily="34" charset="0"/>
                    <a:cs typeface="Arial" panose="020B0604020202020204" pitchFamily="34" charset="0"/>
                  </a:rPr>
                  <a:t>Atmosphere</a:t>
                </a:r>
              </a:p>
            </p:txBody>
          </p:sp>
          <p:sp>
            <p:nvSpPr>
              <p:cNvPr id="74" name="Rounded Rectangle 33">
                <a:extLst>
                  <a:ext uri="{FF2B5EF4-FFF2-40B4-BE49-F238E27FC236}">
                    <a16:creationId xmlns:a16="http://schemas.microsoft.com/office/drawing/2014/main" id="{4E069D78-0121-47E1-A43A-0A2A731B6A0F}"/>
                  </a:ext>
                </a:extLst>
              </p:cNvPr>
              <p:cNvSpPr/>
              <p:nvPr/>
            </p:nvSpPr>
            <p:spPr>
              <a:xfrm>
                <a:off x="516051" y="307728"/>
                <a:ext cx="1358735" cy="39645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GB" sz="1400" b="1" dirty="0">
                    <a:solidFill>
                      <a:srgbClr val="942C87"/>
                    </a:solidFill>
                    <a:latin typeface="Arial" panose="020B0604020202020204" pitchFamily="34" charset="0"/>
                    <a:cs typeface="Arial" panose="020B0604020202020204" pitchFamily="34" charset="0"/>
                  </a:rPr>
                  <a:t>YEAR 9</a:t>
                </a:r>
              </a:p>
            </p:txBody>
          </p:sp>
          <p:sp>
            <p:nvSpPr>
              <p:cNvPr id="81" name="Rounded Rectangle 40">
                <a:extLst>
                  <a:ext uri="{FF2B5EF4-FFF2-40B4-BE49-F238E27FC236}">
                    <a16:creationId xmlns:a16="http://schemas.microsoft.com/office/drawing/2014/main" id="{3D0C0786-2B7C-44E5-872E-8FF75A8C9076}"/>
                  </a:ext>
                </a:extLst>
              </p:cNvPr>
              <p:cNvSpPr/>
              <p:nvPr/>
            </p:nvSpPr>
            <p:spPr>
              <a:xfrm>
                <a:off x="6364878" y="1942839"/>
                <a:ext cx="2624400" cy="397637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GB" sz="1000" dirty="0">
                    <a:solidFill>
                      <a:schemeClr val="tx1"/>
                    </a:solidFill>
                  </a:rPr>
                  <a:t>Detailed content notes / flashcards / mind maps</a:t>
                </a:r>
              </a:p>
              <a:p>
                <a:r>
                  <a:rPr lang="en-GB" sz="1000" dirty="0">
                    <a:hlinkClick r:id="rId2"/>
                  </a:rPr>
                  <a:t>AQA GCSE (9-1) Chemistry Revision - PMT (physicsandmathstutor.com)</a:t>
                </a:r>
                <a:endParaRPr lang="en-GB" sz="1000" dirty="0">
                  <a:solidFill>
                    <a:schemeClr val="tx1"/>
                  </a:solidFill>
                </a:endParaRPr>
              </a:p>
              <a:p>
                <a:endParaRPr lang="en-GB" sz="1000" dirty="0">
                  <a:solidFill>
                    <a:schemeClr val="tx1"/>
                  </a:solidFill>
                </a:endParaRPr>
              </a:p>
              <a:p>
                <a:r>
                  <a:rPr lang="en-GB" sz="1000" dirty="0">
                    <a:solidFill>
                      <a:schemeClr val="tx1"/>
                    </a:solidFill>
                  </a:rPr>
                  <a:t>Short clear videos covering every topic</a:t>
                </a:r>
              </a:p>
              <a:p>
                <a:r>
                  <a:rPr lang="en-GB" sz="1000" dirty="0">
                    <a:hlinkClick r:id="rId3"/>
                  </a:rPr>
                  <a:t>Videos | </a:t>
                </a:r>
                <a:r>
                  <a:rPr lang="en-GB" sz="1000" dirty="0" err="1">
                    <a:hlinkClick r:id="rId3"/>
                  </a:rPr>
                  <a:t>freesciencelessons</a:t>
                </a:r>
                <a:endParaRPr lang="en-GB" sz="1000" dirty="0"/>
              </a:p>
              <a:p>
                <a:endParaRPr lang="en-GB" sz="1000" dirty="0"/>
              </a:p>
              <a:p>
                <a:r>
                  <a:rPr lang="en-GB" sz="1000" dirty="0">
                    <a:solidFill>
                      <a:schemeClr val="tx1"/>
                    </a:solidFill>
                  </a:rPr>
                  <a:t>Clear video demonstrations on practical techniques</a:t>
                </a:r>
              </a:p>
              <a:p>
                <a:r>
                  <a:rPr lang="en-GB" sz="1000" dirty="0">
                    <a:hlinkClick r:id="rId4"/>
                  </a:rPr>
                  <a:t>GCSE Chemistry Practicals - </a:t>
                </a:r>
                <a:r>
                  <a:rPr lang="en-GB" sz="1000" dirty="0" err="1">
                    <a:hlinkClick r:id="rId4"/>
                  </a:rPr>
                  <a:t>YouTube</a:t>
                </a:r>
                <a:r>
                  <a:rPr lang="en-GB" sz="1000" dirty="0" err="1"/>
                  <a:t>aking</a:t>
                </a:r>
                <a:r>
                  <a:rPr lang="en-GB" sz="1000" dirty="0"/>
                  <a:t> Salts - GCSE Science Required Practical - </a:t>
                </a:r>
                <a:r>
                  <a:rPr lang="en-GB" sz="1000" dirty="0">
                    <a:solidFill>
                      <a:schemeClr val="tx1"/>
                    </a:solidFill>
                  </a:rPr>
                  <a:t>Podcasts / notes on content</a:t>
                </a:r>
              </a:p>
              <a:p>
                <a:r>
                  <a:rPr lang="en-GB" sz="1000" dirty="0">
                    <a:hlinkClick r:id="rId5"/>
                  </a:rPr>
                  <a:t>GCSE Chemistry (Single Science) - AQA - BBC Bitesize</a:t>
                </a:r>
                <a:endParaRPr lang="en-GB" sz="1000" b="1" dirty="0"/>
              </a:p>
              <a:p>
                <a:endParaRPr lang="en-GB" sz="1000" b="1" dirty="0">
                  <a:solidFill>
                    <a:schemeClr val="tx1"/>
                  </a:solidFill>
                </a:endParaRPr>
              </a:p>
              <a:p>
                <a:r>
                  <a:rPr lang="en-GB" sz="1000" dirty="0">
                    <a:solidFill>
                      <a:schemeClr val="tx1"/>
                    </a:solidFill>
                  </a:rPr>
                  <a:t>Revision quizzes / assessing misconceptions</a:t>
                </a:r>
              </a:p>
              <a:p>
                <a:r>
                  <a:rPr lang="en-GB" sz="1000" dirty="0">
                    <a:hlinkClick r:id="rId6"/>
                  </a:rPr>
                  <a:t>Seneca - Learn 2x Faster (senecalearning.com)</a:t>
                </a:r>
                <a:endParaRPr lang="en-GB" sz="1000" dirty="0">
                  <a:solidFill>
                    <a:schemeClr val="tx1"/>
                  </a:solidFill>
                </a:endParaRPr>
              </a:p>
            </p:txBody>
          </p:sp>
          <p:grpSp>
            <p:nvGrpSpPr>
              <p:cNvPr id="86" name="Group 85">
                <a:extLst>
                  <a:ext uri="{FF2B5EF4-FFF2-40B4-BE49-F238E27FC236}">
                    <a16:creationId xmlns:a16="http://schemas.microsoft.com/office/drawing/2014/main" id="{26F787F4-A2C7-4DA7-B537-C97002C3D7E1}"/>
                  </a:ext>
                </a:extLst>
              </p:cNvPr>
              <p:cNvGrpSpPr/>
              <p:nvPr/>
            </p:nvGrpSpPr>
            <p:grpSpPr>
              <a:xfrm>
                <a:off x="516052" y="1375942"/>
                <a:ext cx="1541145" cy="1403350"/>
                <a:chOff x="0" y="0"/>
                <a:chExt cx="1541145" cy="1403350"/>
              </a:xfrm>
            </p:grpSpPr>
            <p:grpSp>
              <p:nvGrpSpPr>
                <p:cNvPr id="100" name="Group 99">
                  <a:extLst>
                    <a:ext uri="{FF2B5EF4-FFF2-40B4-BE49-F238E27FC236}">
                      <a16:creationId xmlns:a16="http://schemas.microsoft.com/office/drawing/2014/main" id="{538B90F7-9397-45EC-9539-C41F04B3C3AA}"/>
                    </a:ext>
                  </a:extLst>
                </p:cNvPr>
                <p:cNvGrpSpPr/>
                <p:nvPr/>
              </p:nvGrpSpPr>
              <p:grpSpPr>
                <a:xfrm>
                  <a:off x="0" y="0"/>
                  <a:ext cx="1541145" cy="1403350"/>
                  <a:chOff x="0" y="0"/>
                  <a:chExt cx="1541145" cy="1403350"/>
                </a:xfrm>
              </p:grpSpPr>
              <p:pic>
                <p:nvPicPr>
                  <p:cNvPr id="102" name="Content Placeholder 4">
                    <a:extLst>
                      <a:ext uri="{FF2B5EF4-FFF2-40B4-BE49-F238E27FC236}">
                        <a16:creationId xmlns:a16="http://schemas.microsoft.com/office/drawing/2014/main" id="{BD97F95D-6E15-4BE9-A0E5-C9B53C211B4D}"/>
                      </a:ext>
                    </a:extLst>
                  </p:cNvPr>
                  <p:cNvPicPr/>
                  <p:nvPr/>
                </p:nvPicPr>
                <p:blipFill rotWithShape="1">
                  <a:blip r:embed="rId7">
                    <a:alphaModFix/>
                    <a:extLst>
                      <a:ext uri="{BEBA8EAE-BF5A-486C-A8C5-ECC9F3942E4B}">
                        <a14:imgProps xmlns:a14="http://schemas.microsoft.com/office/drawing/2010/main">
                          <a14:imgLayer r:embed="rId8">
                            <a14:imgEffect>
                              <a14:colorTemperature colorTemp="6521"/>
                            </a14:imgEffect>
                            <a14:imgEffect>
                              <a14:saturation sat="0"/>
                            </a14:imgEffect>
                          </a14:imgLayer>
                        </a14:imgProps>
                      </a:ext>
                    </a:extLst>
                  </a:blip>
                  <a:srcRect l="15246" t="8707" r="2591" b="10331"/>
                  <a:stretch/>
                </p:blipFill>
                <p:spPr>
                  <a:xfrm>
                    <a:off x="0" y="0"/>
                    <a:ext cx="1541145" cy="1403350"/>
                  </a:xfrm>
                  <a:prstGeom prst="rect">
                    <a:avLst/>
                  </a:prstGeom>
                  <a:noFill/>
                </p:spPr>
              </p:pic>
              <p:sp>
                <p:nvSpPr>
                  <p:cNvPr id="103" name="TextBox 11">
                    <a:extLst>
                      <a:ext uri="{FF2B5EF4-FFF2-40B4-BE49-F238E27FC236}">
                        <a16:creationId xmlns:a16="http://schemas.microsoft.com/office/drawing/2014/main" id="{2CFEBA48-961E-4E47-83E2-69B2675318F3}"/>
                      </a:ext>
                    </a:extLst>
                  </p:cNvPr>
                  <p:cNvSpPr txBox="1"/>
                  <p:nvPr/>
                </p:nvSpPr>
                <p:spPr>
                  <a:xfrm>
                    <a:off x="307239" y="197511"/>
                    <a:ext cx="885983" cy="369332"/>
                  </a:xfrm>
                  <a:prstGeom prst="rect">
                    <a:avLst/>
                  </a:prstGeom>
                  <a:solidFill>
                    <a:srgbClr val="B9B9B9"/>
                  </a:solidFill>
                </p:spPr>
                <p:txBody>
                  <a:bodyPr wrap="square" rtlCol="0">
                    <a:spAutoFit/>
                  </a:bodyPr>
                  <a:lstStyle/>
                  <a:p>
                    <a:endParaRPr lang="en-GB"/>
                  </a:p>
                </p:txBody>
              </p:sp>
            </p:grpSp>
            <p:sp>
              <p:nvSpPr>
                <p:cNvPr id="101" name="TextBox 17">
                  <a:extLst>
                    <a:ext uri="{FF2B5EF4-FFF2-40B4-BE49-F238E27FC236}">
                      <a16:creationId xmlns:a16="http://schemas.microsoft.com/office/drawing/2014/main" id="{7D8B5F00-FE8B-4823-BE8E-711C5602C717}"/>
                    </a:ext>
                  </a:extLst>
                </p:cNvPr>
                <p:cNvSpPr txBox="1"/>
                <p:nvPr/>
              </p:nvSpPr>
              <p:spPr>
                <a:xfrm>
                  <a:off x="191518" y="333654"/>
                  <a:ext cx="1133475" cy="584775"/>
                </a:xfrm>
                <a:prstGeom prst="rect">
                  <a:avLst/>
                </a:prstGeom>
                <a:solidFill>
                  <a:srgbClr val="B9B9B9"/>
                </a:solidFill>
              </p:spPr>
              <p:txBody>
                <a:bodyPr wrap="square" rtlCol="0">
                  <a:spAutoFit/>
                </a:bodyPr>
                <a:lstStyle/>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AUTUMN</a:t>
                  </a:r>
                  <a:endParaRPr lang="en-GB" sz="14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TERM</a:t>
                  </a:r>
                  <a:endParaRPr lang="en-GB" sz="1400" dirty="0">
                    <a:effectLst/>
                    <a:latin typeface="Arial" panose="020B0604020202020204" pitchFamily="34" charset="0"/>
                    <a:ea typeface="Times New Roman" panose="02020603050405020304" pitchFamily="18" charset="0"/>
                    <a:cs typeface="Arial" panose="020B0604020202020204" pitchFamily="34" charset="0"/>
                  </a:endParaRPr>
                </a:p>
              </p:txBody>
            </p:sp>
          </p:grpSp>
          <p:grpSp>
            <p:nvGrpSpPr>
              <p:cNvPr id="87" name="Group 86">
                <a:extLst>
                  <a:ext uri="{FF2B5EF4-FFF2-40B4-BE49-F238E27FC236}">
                    <a16:creationId xmlns:a16="http://schemas.microsoft.com/office/drawing/2014/main" id="{20CA21E4-D26B-438D-8DBB-4D1F2D4926CC}"/>
                  </a:ext>
                </a:extLst>
              </p:cNvPr>
              <p:cNvGrpSpPr/>
              <p:nvPr/>
            </p:nvGrpSpPr>
            <p:grpSpPr>
              <a:xfrm>
                <a:off x="518712" y="3225248"/>
                <a:ext cx="1541145" cy="1403350"/>
                <a:chOff x="0" y="0"/>
                <a:chExt cx="1541145" cy="1403350"/>
              </a:xfrm>
            </p:grpSpPr>
            <p:grpSp>
              <p:nvGrpSpPr>
                <p:cNvPr id="96" name="Group 95">
                  <a:extLst>
                    <a:ext uri="{FF2B5EF4-FFF2-40B4-BE49-F238E27FC236}">
                      <a16:creationId xmlns:a16="http://schemas.microsoft.com/office/drawing/2014/main" id="{346FEEEE-1C28-4AA3-B34D-111B478CFF5A}"/>
                    </a:ext>
                  </a:extLst>
                </p:cNvPr>
                <p:cNvGrpSpPr/>
                <p:nvPr/>
              </p:nvGrpSpPr>
              <p:grpSpPr>
                <a:xfrm>
                  <a:off x="0" y="0"/>
                  <a:ext cx="1541145" cy="1403350"/>
                  <a:chOff x="0" y="0"/>
                  <a:chExt cx="1541145" cy="1403350"/>
                </a:xfrm>
              </p:grpSpPr>
              <p:pic>
                <p:nvPicPr>
                  <p:cNvPr id="98" name="Content Placeholder 4">
                    <a:extLst>
                      <a:ext uri="{FF2B5EF4-FFF2-40B4-BE49-F238E27FC236}">
                        <a16:creationId xmlns:a16="http://schemas.microsoft.com/office/drawing/2014/main" id="{BE9B719F-947D-4C3F-A7EF-E9D00E622AED}"/>
                      </a:ext>
                    </a:extLst>
                  </p:cNvPr>
                  <p:cNvPicPr/>
                  <p:nvPr/>
                </p:nvPicPr>
                <p:blipFill rotWithShape="1">
                  <a:blip r:embed="rId7">
                    <a:alphaModFix/>
                    <a:extLst>
                      <a:ext uri="{BEBA8EAE-BF5A-486C-A8C5-ECC9F3942E4B}">
                        <a14:imgProps xmlns:a14="http://schemas.microsoft.com/office/drawing/2010/main">
                          <a14:imgLayer r:embed="rId8">
                            <a14:imgEffect>
                              <a14:colorTemperature colorTemp="6521"/>
                            </a14:imgEffect>
                            <a14:imgEffect>
                              <a14:saturation sat="0"/>
                            </a14:imgEffect>
                          </a14:imgLayer>
                        </a14:imgProps>
                      </a:ext>
                    </a:extLst>
                  </a:blip>
                  <a:srcRect l="15246" t="8707" r="2591" b="10331"/>
                  <a:stretch/>
                </p:blipFill>
                <p:spPr>
                  <a:xfrm>
                    <a:off x="0" y="0"/>
                    <a:ext cx="1541145" cy="1403350"/>
                  </a:xfrm>
                  <a:prstGeom prst="rect">
                    <a:avLst/>
                  </a:prstGeom>
                  <a:noFill/>
                </p:spPr>
              </p:pic>
              <p:sp>
                <p:nvSpPr>
                  <p:cNvPr id="99" name="TextBox 11">
                    <a:extLst>
                      <a:ext uri="{FF2B5EF4-FFF2-40B4-BE49-F238E27FC236}">
                        <a16:creationId xmlns:a16="http://schemas.microsoft.com/office/drawing/2014/main" id="{F88375D1-4A08-4AFE-A052-68D45A0DC2B9}"/>
                      </a:ext>
                    </a:extLst>
                  </p:cNvPr>
                  <p:cNvSpPr txBox="1"/>
                  <p:nvPr/>
                </p:nvSpPr>
                <p:spPr>
                  <a:xfrm>
                    <a:off x="307239" y="197511"/>
                    <a:ext cx="885983" cy="369332"/>
                  </a:xfrm>
                  <a:prstGeom prst="rect">
                    <a:avLst/>
                  </a:prstGeom>
                  <a:solidFill>
                    <a:srgbClr val="B9B9B9"/>
                  </a:solidFill>
                </p:spPr>
                <p:txBody>
                  <a:bodyPr wrap="square" rtlCol="0">
                    <a:spAutoFit/>
                  </a:bodyPr>
                  <a:lstStyle/>
                  <a:p>
                    <a:endParaRPr lang="en-GB"/>
                  </a:p>
                </p:txBody>
              </p:sp>
            </p:grpSp>
            <p:sp>
              <p:nvSpPr>
                <p:cNvPr id="97" name="TextBox 17">
                  <a:extLst>
                    <a:ext uri="{FF2B5EF4-FFF2-40B4-BE49-F238E27FC236}">
                      <a16:creationId xmlns:a16="http://schemas.microsoft.com/office/drawing/2014/main" id="{321FB42E-1BB2-48A3-AB0D-7B7456339C99}"/>
                    </a:ext>
                  </a:extLst>
                </p:cNvPr>
                <p:cNvSpPr txBox="1"/>
                <p:nvPr/>
              </p:nvSpPr>
              <p:spPr>
                <a:xfrm>
                  <a:off x="197511" y="277978"/>
                  <a:ext cx="1134110" cy="584775"/>
                </a:xfrm>
                <a:prstGeom prst="rect">
                  <a:avLst/>
                </a:prstGeom>
                <a:solidFill>
                  <a:srgbClr val="B9B9B9"/>
                </a:solidFill>
              </p:spPr>
              <p:txBody>
                <a:bodyPr wrap="square" rtlCol="0">
                  <a:spAutoFit/>
                </a:bodyPr>
                <a:lstStyle/>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SPRING</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TERM</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p:txBody>
            </p:sp>
          </p:grpSp>
          <p:grpSp>
            <p:nvGrpSpPr>
              <p:cNvPr id="88" name="Group 87">
                <a:extLst>
                  <a:ext uri="{FF2B5EF4-FFF2-40B4-BE49-F238E27FC236}">
                    <a16:creationId xmlns:a16="http://schemas.microsoft.com/office/drawing/2014/main" id="{09CAA05A-466C-47F1-8FA8-BDDC795FA530}"/>
                  </a:ext>
                </a:extLst>
              </p:cNvPr>
              <p:cNvGrpSpPr/>
              <p:nvPr/>
            </p:nvGrpSpPr>
            <p:grpSpPr>
              <a:xfrm>
                <a:off x="516052" y="5161955"/>
                <a:ext cx="1541145" cy="1403350"/>
                <a:chOff x="0" y="0"/>
                <a:chExt cx="1541145" cy="1403350"/>
              </a:xfrm>
            </p:grpSpPr>
            <p:grpSp>
              <p:nvGrpSpPr>
                <p:cNvPr id="92" name="Group 91">
                  <a:extLst>
                    <a:ext uri="{FF2B5EF4-FFF2-40B4-BE49-F238E27FC236}">
                      <a16:creationId xmlns:a16="http://schemas.microsoft.com/office/drawing/2014/main" id="{797960BF-F65F-45E1-878E-61718C7E6916}"/>
                    </a:ext>
                  </a:extLst>
                </p:cNvPr>
                <p:cNvGrpSpPr/>
                <p:nvPr/>
              </p:nvGrpSpPr>
              <p:grpSpPr>
                <a:xfrm>
                  <a:off x="0" y="0"/>
                  <a:ext cx="1541145" cy="1403350"/>
                  <a:chOff x="0" y="0"/>
                  <a:chExt cx="1541145" cy="1403350"/>
                </a:xfrm>
              </p:grpSpPr>
              <p:pic>
                <p:nvPicPr>
                  <p:cNvPr id="94" name="Content Placeholder 4">
                    <a:extLst>
                      <a:ext uri="{FF2B5EF4-FFF2-40B4-BE49-F238E27FC236}">
                        <a16:creationId xmlns:a16="http://schemas.microsoft.com/office/drawing/2014/main" id="{B06169C5-4726-4D28-BA64-F2396EE992AB}"/>
                      </a:ext>
                    </a:extLst>
                  </p:cNvPr>
                  <p:cNvPicPr/>
                  <p:nvPr/>
                </p:nvPicPr>
                <p:blipFill rotWithShape="1">
                  <a:blip r:embed="rId7">
                    <a:alphaModFix/>
                    <a:extLst>
                      <a:ext uri="{BEBA8EAE-BF5A-486C-A8C5-ECC9F3942E4B}">
                        <a14:imgProps xmlns:a14="http://schemas.microsoft.com/office/drawing/2010/main">
                          <a14:imgLayer r:embed="rId8">
                            <a14:imgEffect>
                              <a14:colorTemperature colorTemp="6521"/>
                            </a14:imgEffect>
                            <a14:imgEffect>
                              <a14:saturation sat="0"/>
                            </a14:imgEffect>
                          </a14:imgLayer>
                        </a14:imgProps>
                      </a:ext>
                    </a:extLst>
                  </a:blip>
                  <a:srcRect l="15246" t="8707" r="2591" b="10331"/>
                  <a:stretch/>
                </p:blipFill>
                <p:spPr>
                  <a:xfrm>
                    <a:off x="0" y="0"/>
                    <a:ext cx="1541145" cy="1403350"/>
                  </a:xfrm>
                  <a:prstGeom prst="rect">
                    <a:avLst/>
                  </a:prstGeom>
                  <a:noFill/>
                </p:spPr>
              </p:pic>
              <p:sp>
                <p:nvSpPr>
                  <p:cNvPr id="95" name="TextBox 11">
                    <a:extLst>
                      <a:ext uri="{FF2B5EF4-FFF2-40B4-BE49-F238E27FC236}">
                        <a16:creationId xmlns:a16="http://schemas.microsoft.com/office/drawing/2014/main" id="{3E3E256C-199B-48D7-AD04-AD05D009C034}"/>
                      </a:ext>
                    </a:extLst>
                  </p:cNvPr>
                  <p:cNvSpPr txBox="1"/>
                  <p:nvPr/>
                </p:nvSpPr>
                <p:spPr>
                  <a:xfrm>
                    <a:off x="307239" y="197511"/>
                    <a:ext cx="885983" cy="369332"/>
                  </a:xfrm>
                  <a:prstGeom prst="rect">
                    <a:avLst/>
                  </a:prstGeom>
                  <a:solidFill>
                    <a:srgbClr val="B9B9B9"/>
                  </a:solidFill>
                </p:spPr>
                <p:txBody>
                  <a:bodyPr wrap="square" rtlCol="0">
                    <a:spAutoFit/>
                  </a:bodyPr>
                  <a:lstStyle/>
                  <a:p>
                    <a:endParaRPr lang="en-GB"/>
                  </a:p>
                </p:txBody>
              </p:sp>
            </p:grpSp>
            <p:sp>
              <p:nvSpPr>
                <p:cNvPr id="93" name="TextBox 17">
                  <a:extLst>
                    <a:ext uri="{FF2B5EF4-FFF2-40B4-BE49-F238E27FC236}">
                      <a16:creationId xmlns:a16="http://schemas.microsoft.com/office/drawing/2014/main" id="{1F52E56A-CB48-4770-A7DF-AF00C2558CB8}"/>
                    </a:ext>
                  </a:extLst>
                </p:cNvPr>
                <p:cNvSpPr txBox="1"/>
                <p:nvPr/>
              </p:nvSpPr>
              <p:spPr>
                <a:xfrm>
                  <a:off x="182880" y="285293"/>
                  <a:ext cx="1134110" cy="584775"/>
                </a:xfrm>
                <a:prstGeom prst="rect">
                  <a:avLst/>
                </a:prstGeom>
                <a:solidFill>
                  <a:srgbClr val="B9B9B9"/>
                </a:solidFill>
              </p:spPr>
              <p:txBody>
                <a:bodyPr wrap="square" rtlCol="0">
                  <a:spAutoFit/>
                </a:bodyPr>
                <a:lstStyle/>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SUMMER</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n-GB" sz="16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TERM</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p:txBody>
            </p:sp>
          </p:grpSp>
        </p:grpSp>
        <p:sp>
          <p:nvSpPr>
            <p:cNvPr id="57" name="TextBox 56">
              <a:extLst>
                <a:ext uri="{FF2B5EF4-FFF2-40B4-BE49-F238E27FC236}">
                  <a16:creationId xmlns:a16="http://schemas.microsoft.com/office/drawing/2014/main" id="{2D5BCFAC-45FB-40BA-BD2B-DD5328F6B1A8}"/>
                </a:ext>
              </a:extLst>
            </p:cNvPr>
            <p:cNvSpPr txBox="1"/>
            <p:nvPr/>
          </p:nvSpPr>
          <p:spPr>
            <a:xfrm>
              <a:off x="-1201292" y="54360"/>
              <a:ext cx="11103652" cy="369332"/>
            </a:xfrm>
            <a:prstGeom prst="rect">
              <a:avLst/>
            </a:prstGeom>
            <a:noFill/>
          </p:spPr>
          <p:txBody>
            <a:bodyPr wrap="square" rtlCol="0">
              <a:spAutoFit/>
            </a:bodyPr>
            <a:lstStyle/>
            <a:p>
              <a:pPr algn="ctr"/>
              <a:r>
                <a:rPr lang="en-GB" b="1" dirty="0">
                  <a:latin typeface="Arial" panose="020B0604020202020204" pitchFamily="34" charset="0"/>
                  <a:cs typeface="Arial" panose="020B0604020202020204" pitchFamily="34" charset="0"/>
                </a:rPr>
                <a:t>ST MARY’S MENSTON  </a:t>
              </a:r>
            </a:p>
          </p:txBody>
        </p:sp>
      </p:grpSp>
      <p:sp>
        <p:nvSpPr>
          <p:cNvPr id="53" name="TextBox 52">
            <a:extLst>
              <a:ext uri="{FF2B5EF4-FFF2-40B4-BE49-F238E27FC236}">
                <a16:creationId xmlns:a16="http://schemas.microsoft.com/office/drawing/2014/main" id="{9B894654-BEF4-4962-AF10-7813265B3992}"/>
              </a:ext>
            </a:extLst>
          </p:cNvPr>
          <p:cNvSpPr txBox="1"/>
          <p:nvPr/>
        </p:nvSpPr>
        <p:spPr>
          <a:xfrm>
            <a:off x="1066486" y="6284291"/>
            <a:ext cx="10707235" cy="442674"/>
          </a:xfrm>
          <a:prstGeom prst="roundRect">
            <a:avLst/>
          </a:prstGeom>
          <a:noFill/>
          <a:ln>
            <a:solidFill>
              <a:schemeClr val="tx1"/>
            </a:solidFill>
          </a:ln>
        </p:spPr>
        <p:txBody>
          <a:bodyPr wrap="square" rtlCol="0">
            <a:spAutoFit/>
          </a:bodyPr>
          <a:lstStyle/>
          <a:p>
            <a:r>
              <a:rPr lang="en-GB" sz="1000" b="1" dirty="0">
                <a:latin typeface="Arial" panose="020B0604020202020204" pitchFamily="34" charset="0"/>
                <a:cs typeface="Arial" panose="020B0604020202020204" pitchFamily="34" charset="0"/>
              </a:rPr>
              <a:t>Virtues</a:t>
            </a:r>
          </a:p>
          <a:p>
            <a:r>
              <a:rPr kumimoji="0" lang="en-GB" altLang="en-US" sz="10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Through the curriculum we will work with students to develop good sense and those virtuous qualities that will enable them to be successful, well-rounded individuals.  </a:t>
            </a:r>
            <a:r>
              <a:rPr kumimoji="0" lang="en-GB" altLang="en-US" sz="1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p>
        </p:txBody>
      </p:sp>
      <p:sp>
        <p:nvSpPr>
          <p:cNvPr id="43" name="TextBox 42">
            <a:extLst>
              <a:ext uri="{FF2B5EF4-FFF2-40B4-BE49-F238E27FC236}">
                <a16:creationId xmlns:a16="http://schemas.microsoft.com/office/drawing/2014/main" id="{C6B90519-4D38-4F1D-AB01-B1CCF26580D6}"/>
              </a:ext>
            </a:extLst>
          </p:cNvPr>
          <p:cNvSpPr txBox="1"/>
          <p:nvPr/>
        </p:nvSpPr>
        <p:spPr>
          <a:xfrm>
            <a:off x="6497280" y="145809"/>
            <a:ext cx="5484288" cy="600164"/>
          </a:xfrm>
          <a:prstGeom prst="rect">
            <a:avLst/>
          </a:prstGeom>
          <a:noFill/>
        </p:spPr>
        <p:txBody>
          <a:bodyPr wrap="square">
            <a:spAutoFit/>
          </a:bodyPr>
          <a:lstStyle/>
          <a:p>
            <a:pPr algn="l"/>
            <a:r>
              <a:rPr lang="en-GB" sz="1100" b="0" i="0" dirty="0">
                <a:solidFill>
                  <a:srgbClr val="181818"/>
                </a:solidFill>
                <a:effectLst/>
                <a:latin typeface="Merriweather" panose="00000500000000000000" pitchFamily="2" charset="0"/>
              </a:rPr>
              <a:t>“Remember to look up at the stars and not down at your feet. Try to make sense of what you see and wonder about what makes the universe exist. </a:t>
            </a:r>
          </a:p>
          <a:p>
            <a:pPr algn="l"/>
            <a:r>
              <a:rPr lang="en-GB" sz="1100" b="0" i="0" dirty="0">
                <a:solidFill>
                  <a:srgbClr val="181818"/>
                </a:solidFill>
                <a:effectLst/>
                <a:latin typeface="Merriweather" panose="00000500000000000000" pitchFamily="2" charset="0"/>
              </a:rPr>
              <a:t>Be curious.” Stephen Hawking</a:t>
            </a:r>
          </a:p>
        </p:txBody>
      </p:sp>
      <p:sp>
        <p:nvSpPr>
          <p:cNvPr id="45" name="Rounded Rectangle 34">
            <a:extLst>
              <a:ext uri="{FF2B5EF4-FFF2-40B4-BE49-F238E27FC236}">
                <a16:creationId xmlns:a16="http://schemas.microsoft.com/office/drawing/2014/main" id="{16FD154C-7CC4-4929-9144-BB421FEF17CE}"/>
              </a:ext>
            </a:extLst>
          </p:cNvPr>
          <p:cNvSpPr/>
          <p:nvPr/>
        </p:nvSpPr>
        <p:spPr>
          <a:xfrm>
            <a:off x="4249606" y="1429397"/>
            <a:ext cx="2125901" cy="3220403"/>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GB" sz="1000" dirty="0">
                <a:solidFill>
                  <a:schemeClr val="tx1"/>
                </a:solidFill>
                <a:latin typeface="Arial" panose="020B0604020202020204" pitchFamily="34" charset="0"/>
                <a:cs typeface="Arial" panose="020B0604020202020204" pitchFamily="34" charset="0"/>
              </a:rPr>
              <a:t>Each topic will have:</a:t>
            </a:r>
          </a:p>
          <a:p>
            <a:endParaRPr lang="en-GB" sz="1000" dirty="0">
              <a:solidFill>
                <a:schemeClr val="tx1"/>
              </a:solidFill>
              <a:latin typeface="Arial" panose="020B0604020202020204" pitchFamily="34" charset="0"/>
              <a:cs typeface="Arial" panose="020B0604020202020204" pitchFamily="34" charset="0"/>
            </a:endParaRPr>
          </a:p>
          <a:p>
            <a:pPr marL="228600" indent="-228600">
              <a:buAutoNum type="arabicPeriod"/>
            </a:pPr>
            <a:r>
              <a:rPr lang="en-GB" sz="1000" dirty="0">
                <a:solidFill>
                  <a:schemeClr val="tx1"/>
                </a:solidFill>
                <a:latin typeface="Arial" panose="020B0604020202020204" pitchFamily="34" charset="0"/>
                <a:cs typeface="Arial" panose="020B0604020202020204" pitchFamily="34" charset="0"/>
              </a:rPr>
              <a:t>A spelling and definition assessment of 10 preidentified key terms which are to be found in the front of the student’s exercise book in yellow and are also highlighted on the green glossary sheets stuck at the beginning of each topic.</a:t>
            </a:r>
          </a:p>
          <a:p>
            <a:pPr marL="228600" indent="-228600">
              <a:buAutoNum type="arabicPeriod"/>
            </a:pPr>
            <a:r>
              <a:rPr lang="en-GB" sz="1000" dirty="0">
                <a:solidFill>
                  <a:schemeClr val="tx1"/>
                </a:solidFill>
                <a:latin typeface="Arial" panose="020B0604020202020204" pitchFamily="34" charset="0"/>
                <a:cs typeface="Arial" panose="020B0604020202020204" pitchFamily="34" charset="0"/>
              </a:rPr>
              <a:t> A 30 minute written end of topic assessment focussed on the learning outcomes which are on the blue sheets stuck in the student’s exercise book</a:t>
            </a:r>
          </a:p>
        </p:txBody>
      </p:sp>
      <p:sp>
        <p:nvSpPr>
          <p:cNvPr id="46" name="Rounded Rectangle 34">
            <a:extLst>
              <a:ext uri="{FF2B5EF4-FFF2-40B4-BE49-F238E27FC236}">
                <a16:creationId xmlns:a16="http://schemas.microsoft.com/office/drawing/2014/main" id="{24A99253-087F-47E5-A3CD-A4CDBEDCC220}"/>
              </a:ext>
            </a:extLst>
          </p:cNvPr>
          <p:cNvSpPr/>
          <p:nvPr/>
        </p:nvSpPr>
        <p:spPr>
          <a:xfrm>
            <a:off x="4249606" y="4734930"/>
            <a:ext cx="2153564" cy="1464231"/>
          </a:xfrm>
          <a:prstGeom prst="roundRect">
            <a:avLst/>
          </a:prstGeom>
          <a:solidFill>
            <a:srgbClr val="942C8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GB" sz="1000" dirty="0">
                <a:solidFill>
                  <a:schemeClr val="tx1"/>
                </a:solidFill>
                <a:latin typeface="Arial" panose="020B0604020202020204" pitchFamily="34" charset="0"/>
                <a:cs typeface="Arial" panose="020B0604020202020204" pitchFamily="34" charset="0"/>
              </a:rPr>
              <a:t>At the end of each term there will be a 45 minute written assessment on the four topics studied that term, focussed on the learning outcomes which are on the blue sheets stuck in the student’s exercise book.</a:t>
            </a:r>
          </a:p>
          <a:p>
            <a:endParaRPr lang="en-GB" sz="1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91401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302</Words>
  <Application>Microsoft Office PowerPoint</Application>
  <PresentationFormat>Widescreen</PresentationFormat>
  <Paragraphs>42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Merriweather</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Collard</dc:creator>
  <cp:lastModifiedBy>R Brown</cp:lastModifiedBy>
  <cp:revision>33</cp:revision>
  <cp:lastPrinted>2023-05-09T13:14:42Z</cp:lastPrinted>
  <dcterms:created xsi:type="dcterms:W3CDTF">2023-02-26T19:58:38Z</dcterms:created>
  <dcterms:modified xsi:type="dcterms:W3CDTF">2023-07-10T10:18:49Z</dcterms:modified>
</cp:coreProperties>
</file>